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7" r:id="rId4"/>
    <p:sldId id="260" r:id="rId5"/>
    <p:sldId id="262" r:id="rId6"/>
    <p:sldId id="261" r:id="rId7"/>
    <p:sldId id="264" r:id="rId8"/>
    <p:sldId id="273" r:id="rId9"/>
    <p:sldId id="263" r:id="rId10"/>
    <p:sldId id="265" r:id="rId11"/>
    <p:sldId id="278" r:id="rId12"/>
    <p:sldId id="274" r:id="rId13"/>
    <p:sldId id="275" r:id="rId14"/>
    <p:sldId id="276" r:id="rId15"/>
    <p:sldId id="266" r:id="rId16"/>
    <p:sldId id="259" r:id="rId17"/>
    <p:sldId id="267" r:id="rId18"/>
    <p:sldId id="271" r:id="rId19"/>
    <p:sldId id="270" r:id="rId20"/>
    <p:sldId id="269"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initials="s" lastIdx="1" clrIdx="0">
    <p:extLst>
      <p:ext uri="{19B8F6BF-5375-455C-9EA6-DF929625EA0E}">
        <p15:presenceInfo xmlns:p15="http://schemas.microsoft.com/office/powerpoint/2012/main" userId="S-1-5-21-584272273-963083362-1355316949-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10" d="100"/>
          <a:sy n="110" d="100"/>
        </p:scale>
        <p:origin x="6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18T17:01:10.814" idx="1">
    <p:pos x="10" y="10"/>
    <p:text/>
    <p:extLst>
      <p:ext uri="{C676402C-5697-4E1C-873F-D02D1690AC5C}">
        <p15:threadingInfo xmlns:p15="http://schemas.microsoft.com/office/powerpoint/2012/main" timeZoneBias="-7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6B82F-8BAB-4362-ACD4-E844F03F9FE8}" type="datetimeFigureOut">
              <a:rPr lang="en-US" smtClean="0"/>
              <a:t>21-Oct-16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A9E0D-107D-4E9E-BBE5-C665322F1C77}" type="slidenum">
              <a:rPr lang="en-US" smtClean="0"/>
              <a:t>‹#›</a:t>
            </a:fld>
            <a:endParaRPr lang="en-US"/>
          </a:p>
        </p:txBody>
      </p:sp>
    </p:spTree>
    <p:extLst>
      <p:ext uri="{BB962C8B-B14F-4D97-AF65-F5344CB8AC3E}">
        <p14:creationId xmlns:p14="http://schemas.microsoft.com/office/powerpoint/2010/main" val="138844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A9E0D-107D-4E9E-BBE5-C665322F1C77}" type="slidenum">
              <a:rPr lang="en-US" smtClean="0"/>
              <a:t>1</a:t>
            </a:fld>
            <a:endParaRPr lang="en-US"/>
          </a:p>
        </p:txBody>
      </p:sp>
    </p:spTree>
    <p:extLst>
      <p:ext uri="{BB962C8B-B14F-4D97-AF65-F5344CB8AC3E}">
        <p14:creationId xmlns:p14="http://schemas.microsoft.com/office/powerpoint/2010/main" val="90809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Trials: leadership, activities</a:t>
            </a:r>
            <a:r>
              <a:rPr lang="en-US" smtClean="0"/>
              <a:t>, resources …</a:t>
            </a:r>
            <a:endParaRPr lang="en-US" dirty="0"/>
          </a:p>
        </p:txBody>
      </p:sp>
      <p:sp>
        <p:nvSpPr>
          <p:cNvPr id="4" name="Slide Number Placeholder 3"/>
          <p:cNvSpPr>
            <a:spLocks noGrp="1"/>
          </p:cNvSpPr>
          <p:nvPr>
            <p:ph type="sldNum" sz="quarter" idx="10"/>
          </p:nvPr>
        </p:nvSpPr>
        <p:spPr/>
        <p:txBody>
          <a:bodyPr/>
          <a:lstStyle/>
          <a:p>
            <a:fld id="{BCBA9E0D-107D-4E9E-BBE5-C665322F1C77}" type="slidenum">
              <a:rPr lang="en-US" smtClean="0"/>
              <a:t>3</a:t>
            </a:fld>
            <a:endParaRPr lang="en-US"/>
          </a:p>
        </p:txBody>
      </p:sp>
    </p:spTree>
    <p:extLst>
      <p:ext uri="{BB962C8B-B14F-4D97-AF65-F5344CB8AC3E}">
        <p14:creationId xmlns:p14="http://schemas.microsoft.com/office/powerpoint/2010/main" val="269722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Gentile da </a:t>
            </a:r>
            <a:r>
              <a:rPr lang="en-US" dirty="0" err="1" smtClean="0"/>
              <a:t>Fabriano</a:t>
            </a:r>
            <a:endParaRPr lang="en-US" dirty="0"/>
          </a:p>
        </p:txBody>
      </p:sp>
      <p:sp>
        <p:nvSpPr>
          <p:cNvPr id="4" name="Slide Number Placeholder 3"/>
          <p:cNvSpPr>
            <a:spLocks noGrp="1"/>
          </p:cNvSpPr>
          <p:nvPr>
            <p:ph type="sldNum" sz="quarter" idx="10"/>
          </p:nvPr>
        </p:nvSpPr>
        <p:spPr/>
        <p:txBody>
          <a:bodyPr/>
          <a:lstStyle/>
          <a:p>
            <a:fld id="{BCBA9E0D-107D-4E9E-BBE5-C665322F1C77}" type="slidenum">
              <a:rPr lang="en-US" smtClean="0"/>
              <a:t>16</a:t>
            </a:fld>
            <a:endParaRPr lang="en-US"/>
          </a:p>
        </p:txBody>
      </p:sp>
    </p:spTree>
    <p:extLst>
      <p:ext uri="{BB962C8B-B14F-4D97-AF65-F5344CB8AC3E}">
        <p14:creationId xmlns:p14="http://schemas.microsoft.com/office/powerpoint/2010/main" val="407852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James B. </a:t>
            </a:r>
            <a:r>
              <a:rPr lang="en-US" sz="1200" b="0" i="0" kern="1200" dirty="0" err="1" smtClean="0">
                <a:solidFill>
                  <a:schemeClr val="tx1"/>
                </a:solidFill>
                <a:effectLst/>
                <a:latin typeface="+mn-lt"/>
                <a:ea typeface="+mn-ea"/>
                <a:cs typeface="+mn-cs"/>
              </a:rPr>
              <a:t>Janknegt</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Nativity</a:t>
            </a:r>
            <a:r>
              <a:rPr lang="en-US" sz="1200" b="0" i="0" kern="1200" dirty="0" smtClean="0">
                <a:solidFill>
                  <a:schemeClr val="tx1"/>
                </a:solidFill>
                <a:effectLst/>
                <a:latin typeface="+mn-lt"/>
                <a:ea typeface="+mn-ea"/>
                <a:cs typeface="+mn-cs"/>
              </a:rPr>
              <a:t>, 1995</a:t>
            </a:r>
            <a:endParaRPr lang="en-US" dirty="0"/>
          </a:p>
        </p:txBody>
      </p:sp>
      <p:sp>
        <p:nvSpPr>
          <p:cNvPr id="4" name="Slide Number Placeholder 3"/>
          <p:cNvSpPr>
            <a:spLocks noGrp="1"/>
          </p:cNvSpPr>
          <p:nvPr>
            <p:ph type="sldNum" sz="quarter" idx="10"/>
          </p:nvPr>
        </p:nvSpPr>
        <p:spPr/>
        <p:txBody>
          <a:bodyPr/>
          <a:lstStyle/>
          <a:p>
            <a:fld id="{BCBA9E0D-107D-4E9E-BBE5-C665322F1C77}" type="slidenum">
              <a:rPr lang="en-US" smtClean="0"/>
              <a:t>17</a:t>
            </a:fld>
            <a:endParaRPr lang="en-US"/>
          </a:p>
        </p:txBody>
      </p:sp>
    </p:spTree>
    <p:extLst>
      <p:ext uri="{BB962C8B-B14F-4D97-AF65-F5344CB8AC3E}">
        <p14:creationId xmlns:p14="http://schemas.microsoft.com/office/powerpoint/2010/main" val="320731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Banksy 2005</a:t>
            </a:r>
            <a:endParaRPr lang="en-US" dirty="0"/>
          </a:p>
        </p:txBody>
      </p:sp>
      <p:sp>
        <p:nvSpPr>
          <p:cNvPr id="4" name="Slide Number Placeholder 3"/>
          <p:cNvSpPr>
            <a:spLocks noGrp="1"/>
          </p:cNvSpPr>
          <p:nvPr>
            <p:ph type="sldNum" sz="quarter" idx="10"/>
          </p:nvPr>
        </p:nvSpPr>
        <p:spPr/>
        <p:txBody>
          <a:bodyPr/>
          <a:lstStyle/>
          <a:p>
            <a:fld id="{BCBA9E0D-107D-4E9E-BBE5-C665322F1C77}" type="slidenum">
              <a:rPr lang="en-US" smtClean="0"/>
              <a:t>18</a:t>
            </a:fld>
            <a:endParaRPr lang="en-US"/>
          </a:p>
        </p:txBody>
      </p:sp>
    </p:spTree>
    <p:extLst>
      <p:ext uri="{BB962C8B-B14F-4D97-AF65-F5344CB8AC3E}">
        <p14:creationId xmlns:p14="http://schemas.microsoft.com/office/powerpoint/2010/main" val="20334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 </a:t>
            </a:r>
            <a:r>
              <a:rPr lang="en-US" dirty="0" err="1" smtClean="0"/>
              <a:t>Ossawa</a:t>
            </a:r>
            <a:r>
              <a:rPr lang="en-US" baseline="0" dirty="0" smtClean="0"/>
              <a:t> Tanner The Annunciation 1898</a:t>
            </a:r>
            <a:endParaRPr lang="en-US" dirty="0"/>
          </a:p>
        </p:txBody>
      </p:sp>
      <p:sp>
        <p:nvSpPr>
          <p:cNvPr id="4" name="Slide Number Placeholder 3"/>
          <p:cNvSpPr>
            <a:spLocks noGrp="1"/>
          </p:cNvSpPr>
          <p:nvPr>
            <p:ph type="sldNum" sz="quarter" idx="10"/>
          </p:nvPr>
        </p:nvSpPr>
        <p:spPr/>
        <p:txBody>
          <a:bodyPr/>
          <a:lstStyle/>
          <a:p>
            <a:fld id="{BCBA9E0D-107D-4E9E-BBE5-C665322F1C77}" type="slidenum">
              <a:rPr lang="en-US" smtClean="0"/>
              <a:t>20</a:t>
            </a:fld>
            <a:endParaRPr lang="en-US"/>
          </a:p>
        </p:txBody>
      </p:sp>
    </p:spTree>
    <p:extLst>
      <p:ext uri="{BB962C8B-B14F-4D97-AF65-F5344CB8AC3E}">
        <p14:creationId xmlns:p14="http://schemas.microsoft.com/office/powerpoint/2010/main" val="153251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97784-2AF5-45D1-AFDB-5D92977665B1}" type="datetimeFigureOut">
              <a:rPr lang="en-US" smtClean="0"/>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224731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97784-2AF5-45D1-AFDB-5D92977665B1}" type="datetimeFigureOut">
              <a:rPr lang="en-US" smtClean="0"/>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403187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97784-2AF5-45D1-AFDB-5D92977665B1}" type="datetimeFigureOut">
              <a:rPr lang="en-US" smtClean="0"/>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49067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97784-2AF5-45D1-AFDB-5D92977665B1}" type="datetimeFigureOut">
              <a:rPr lang="en-US" smtClean="0"/>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134627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97784-2AF5-45D1-AFDB-5D92977665B1}" type="datetimeFigureOut">
              <a:rPr lang="en-US" smtClean="0"/>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167376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97784-2AF5-45D1-AFDB-5D92977665B1}" type="datetimeFigureOut">
              <a:rPr lang="en-US" smtClean="0"/>
              <a:t>21-Oct-16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288910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97784-2AF5-45D1-AFDB-5D92977665B1}" type="datetimeFigureOut">
              <a:rPr lang="en-US" smtClean="0"/>
              <a:t>21-Oct-16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171115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97784-2AF5-45D1-AFDB-5D92977665B1}" type="datetimeFigureOut">
              <a:rPr lang="en-US" smtClean="0"/>
              <a:t>21-Oct-16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413262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97784-2AF5-45D1-AFDB-5D92977665B1}" type="datetimeFigureOut">
              <a:rPr lang="en-US" smtClean="0"/>
              <a:t>21-Oct-16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158364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97784-2AF5-45D1-AFDB-5D92977665B1}" type="datetimeFigureOut">
              <a:rPr lang="en-US" smtClean="0"/>
              <a:t>21-Oct-16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391293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97784-2AF5-45D1-AFDB-5D92977665B1}" type="datetimeFigureOut">
              <a:rPr lang="en-US" smtClean="0"/>
              <a:t>21-Oct-16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2982F-CB2F-4D87-B200-05F5E519611D}" type="slidenum">
              <a:rPr lang="en-US" smtClean="0"/>
              <a:t>‹#›</a:t>
            </a:fld>
            <a:endParaRPr lang="en-US"/>
          </a:p>
        </p:txBody>
      </p:sp>
    </p:spTree>
    <p:extLst>
      <p:ext uri="{BB962C8B-B14F-4D97-AF65-F5344CB8AC3E}">
        <p14:creationId xmlns:p14="http://schemas.microsoft.com/office/powerpoint/2010/main" val="365337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97784-2AF5-45D1-AFDB-5D92977665B1}" type="datetimeFigureOut">
              <a:rPr lang="en-US" smtClean="0"/>
              <a:t>21-Oct-16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2982F-CB2F-4D87-B200-05F5E519611D}" type="slidenum">
              <a:rPr lang="en-US" smtClean="0"/>
              <a:t>‹#›</a:t>
            </a:fld>
            <a:endParaRPr lang="en-US"/>
          </a:p>
        </p:txBody>
      </p:sp>
    </p:spTree>
    <p:extLst>
      <p:ext uri="{BB962C8B-B14F-4D97-AF65-F5344CB8AC3E}">
        <p14:creationId xmlns:p14="http://schemas.microsoft.com/office/powerpoint/2010/main" val="1751656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dR79P-2ewo"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1.cpdl.org/wiki/index.php/ChoralWiki:Music_for_the_Advent_and_Christmas_seas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pauls.org/life-together/advent-photo-project"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oncordiatechnology.org/blog/2015/11/the-complete-guide-to-advent-photo-a-day-challenges" TargetMode="External"/><Relationship Id="rId5" Type="http://schemas.openxmlformats.org/officeDocument/2006/relationships/hyperlink" Target="http://www.stpaulschatham.org/event/advent-photoword-day-0" TargetMode="External"/><Relationship Id="rId4" Type="http://schemas.openxmlformats.org/officeDocument/2006/relationships/hyperlink" Target="http://adventword.org/signu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hurchpublishing.org/adventchristma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journeywithjesus.net/poetry/poetry-index?jwjpoetrygenre=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58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3" y="856671"/>
            <a:ext cx="10084159" cy="707886"/>
          </a:xfrm>
          <a:prstGeom prst="rect">
            <a:avLst/>
          </a:prstGeom>
          <a:noFill/>
        </p:spPr>
        <p:txBody>
          <a:bodyPr wrap="square" rtlCol="0">
            <a:spAutoFit/>
          </a:bodyPr>
          <a:lstStyle/>
          <a:p>
            <a:r>
              <a:rPr lang="en-US" sz="4000" dirty="0" smtClean="0">
                <a:latin typeface="Arial Black" panose="020B0A04020102020204" pitchFamily="34" charset="0"/>
              </a:rPr>
              <a:t>RESOURCES continued</a:t>
            </a:r>
            <a:endParaRPr lang="en-US" dirty="0">
              <a:latin typeface="Arial Black" panose="020B0A04020102020204" pitchFamily="34" charset="0"/>
            </a:endParaRPr>
          </a:p>
        </p:txBody>
      </p:sp>
      <p:sp>
        <p:nvSpPr>
          <p:cNvPr id="4" name="TextBox 3"/>
          <p:cNvSpPr txBox="1"/>
          <p:nvPr/>
        </p:nvSpPr>
        <p:spPr>
          <a:xfrm>
            <a:off x="141668" y="1770618"/>
            <a:ext cx="9357174" cy="7232749"/>
          </a:xfrm>
          <a:prstGeom prst="rect">
            <a:avLst/>
          </a:prstGeom>
          <a:noFill/>
        </p:spPr>
        <p:txBody>
          <a:bodyPr wrap="square" rtlCol="0">
            <a:spAutoFit/>
          </a:bodyPr>
          <a:lstStyle/>
          <a:p>
            <a:pPr lvl="1"/>
            <a:r>
              <a:rPr lang="en-NZ" sz="2400" i="1" dirty="0" smtClean="0"/>
              <a:t>Album</a:t>
            </a:r>
            <a:endParaRPr lang="en-NZ" sz="2400" dirty="0" smtClean="0"/>
          </a:p>
          <a:p>
            <a:pPr lvl="1"/>
            <a:r>
              <a:rPr lang="en-NZ" sz="2400" i="1" dirty="0" smtClean="0"/>
              <a:t>	“Oh Light” by The Liturgists</a:t>
            </a:r>
          </a:p>
          <a:p>
            <a:pPr lvl="1"/>
            <a:endParaRPr lang="en-NZ" sz="2400" i="1" dirty="0" smtClean="0"/>
          </a:p>
          <a:p>
            <a:pPr lvl="1"/>
            <a:r>
              <a:rPr lang="en-NZ" sz="2400" i="1" dirty="0" smtClean="0"/>
              <a:t>Songs</a:t>
            </a:r>
            <a:endParaRPr lang="en-NZ" sz="2400" dirty="0" smtClean="0"/>
          </a:p>
          <a:p>
            <a:pPr lvl="1"/>
            <a:r>
              <a:rPr lang="en-NZ" sz="2400" i="1" dirty="0" smtClean="0"/>
              <a:t>	The Sun will Rise (The Brilliance) – hope</a:t>
            </a:r>
          </a:p>
          <a:p>
            <a:pPr lvl="1"/>
            <a:r>
              <a:rPr lang="en-NZ" sz="2400" i="1" dirty="0" smtClean="0"/>
              <a:t>	Breathe (The Brilliance) – yearning</a:t>
            </a:r>
          </a:p>
          <a:p>
            <a:pPr lvl="1"/>
            <a:r>
              <a:rPr lang="en-NZ" sz="2400" i="1" dirty="0"/>
              <a:t>	</a:t>
            </a:r>
            <a:r>
              <a:rPr lang="en-NZ" sz="2400" i="1" dirty="0" smtClean="0"/>
              <a:t>O Come O Come Emmanuel (BYU Vocal Point) 				</a:t>
            </a:r>
            <a:r>
              <a:rPr lang="en-NZ" sz="2400" i="1" dirty="0" smtClean="0">
                <a:hlinkClick r:id="rId3"/>
              </a:rPr>
              <a:t>https://www.youtube.com/watch?v=AdR79P-2ewo</a:t>
            </a:r>
            <a:r>
              <a:rPr lang="en-NZ" sz="2400" i="1" dirty="0" smtClean="0"/>
              <a:t> </a:t>
            </a:r>
          </a:p>
          <a:p>
            <a:pPr lvl="1"/>
            <a:endParaRPr lang="en-NZ" sz="2400" i="1" dirty="0" smtClean="0"/>
          </a:p>
          <a:p>
            <a:pPr lvl="1"/>
            <a:r>
              <a:rPr lang="en-NZ" sz="2400" i="1" dirty="0" smtClean="0"/>
              <a:t>Choral Music</a:t>
            </a:r>
          </a:p>
          <a:p>
            <a:pPr lvl="1"/>
            <a:r>
              <a:rPr lang="en-NZ" sz="2400" i="1" dirty="0"/>
              <a:t>	</a:t>
            </a:r>
            <a:r>
              <a:rPr lang="en-NZ" sz="2400" i="1" dirty="0" smtClean="0">
                <a:hlinkClick r:id="rId4"/>
              </a:rPr>
              <a:t>http://www1.cpdl.org/wiki/index.php/ChoralWiki:Music_for_the_Advent_and_Christmas_season</a:t>
            </a:r>
            <a:r>
              <a:rPr lang="en-NZ" sz="2400" i="1" dirty="0" smtClean="0"/>
              <a:t> </a:t>
            </a:r>
          </a:p>
          <a:p>
            <a:pPr lvl="1"/>
            <a:r>
              <a:rPr lang="en-NZ" sz="2400" i="1" dirty="0"/>
              <a:t>	</a:t>
            </a:r>
            <a:endParaRPr lang="en-NZ" sz="2400" i="1" dirty="0" smtClean="0"/>
          </a:p>
          <a:p>
            <a:pPr lvl="1"/>
            <a:r>
              <a:rPr lang="en-NZ" sz="2400" i="1" dirty="0" smtClean="0"/>
              <a:t>	</a:t>
            </a:r>
          </a:p>
          <a:p>
            <a:pPr lvl="1"/>
            <a:r>
              <a:rPr lang="en-NZ" sz="2400" i="1" dirty="0" smtClean="0"/>
              <a:t>	</a:t>
            </a:r>
          </a:p>
          <a:p>
            <a:pPr lvl="1"/>
            <a:r>
              <a:rPr lang="en-NZ" sz="2400" i="1" dirty="0" smtClean="0"/>
              <a:t>	</a:t>
            </a:r>
          </a:p>
          <a:p>
            <a:pPr lvl="1"/>
            <a:r>
              <a:rPr lang="en-NZ" sz="2400" i="1" dirty="0" smtClean="0"/>
              <a:t>	</a:t>
            </a:r>
            <a:endParaRPr lang="en-US" sz="2400" i="1" dirty="0" smtClean="0"/>
          </a:p>
          <a:p>
            <a:pPr>
              <a:lnSpc>
                <a:spcPct val="200000"/>
              </a:lnSpc>
            </a:pPr>
            <a:endParaRPr lang="en-US" sz="2800" dirty="0" smtClean="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346646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3" y="856671"/>
            <a:ext cx="10084159" cy="707886"/>
          </a:xfrm>
          <a:prstGeom prst="rect">
            <a:avLst/>
          </a:prstGeom>
          <a:noFill/>
        </p:spPr>
        <p:txBody>
          <a:bodyPr wrap="square" rtlCol="0">
            <a:spAutoFit/>
          </a:bodyPr>
          <a:lstStyle/>
          <a:p>
            <a:r>
              <a:rPr lang="en-US" sz="4000" dirty="0" smtClean="0">
                <a:latin typeface="Arial Black" panose="020B0A04020102020204" pitchFamily="34" charset="0"/>
              </a:rPr>
              <a:t>RESOURCES continued</a:t>
            </a:r>
            <a:endParaRPr lang="en-US" dirty="0">
              <a:latin typeface="Arial Black" panose="020B0A04020102020204" pitchFamily="34" charset="0"/>
            </a:endParaRPr>
          </a:p>
        </p:txBody>
      </p:sp>
      <p:sp>
        <p:nvSpPr>
          <p:cNvPr id="4" name="TextBox 3"/>
          <p:cNvSpPr txBox="1"/>
          <p:nvPr/>
        </p:nvSpPr>
        <p:spPr>
          <a:xfrm>
            <a:off x="141668" y="1770618"/>
            <a:ext cx="9357174" cy="5016758"/>
          </a:xfrm>
          <a:prstGeom prst="rect">
            <a:avLst/>
          </a:prstGeom>
          <a:noFill/>
        </p:spPr>
        <p:txBody>
          <a:bodyPr wrap="square" rtlCol="0">
            <a:spAutoFit/>
          </a:bodyPr>
          <a:lstStyle/>
          <a:p>
            <a:pPr lvl="1"/>
            <a:r>
              <a:rPr lang="en-NZ" sz="2400" i="1" dirty="0" smtClean="0"/>
              <a:t>Photography</a:t>
            </a:r>
          </a:p>
          <a:p>
            <a:pPr marL="1200150" lvl="2" indent="-285750">
              <a:buFont typeface="Arial" panose="020B0604020202020204" pitchFamily="34" charset="0"/>
              <a:buChar char="•"/>
            </a:pPr>
            <a:r>
              <a:rPr lang="en-US" u="sng" dirty="0" smtClean="0">
                <a:hlinkClick r:id="rId3"/>
              </a:rPr>
              <a:t>http</a:t>
            </a:r>
            <a:r>
              <a:rPr lang="en-US" u="sng" dirty="0">
                <a:hlinkClick r:id="rId3"/>
              </a:rPr>
              <a:t>://stpauls.org/life-together/advent-photo-project</a:t>
            </a:r>
            <a:endParaRPr lang="en-US" sz="3200" dirty="0"/>
          </a:p>
          <a:p>
            <a:pPr marL="1200150" lvl="2" indent="-285750">
              <a:buFont typeface="Arial" panose="020B0604020202020204" pitchFamily="34" charset="0"/>
              <a:buChar char="•"/>
            </a:pPr>
            <a:r>
              <a:rPr lang="en-US" u="sng" dirty="0">
                <a:hlinkClick r:id="rId4"/>
              </a:rPr>
              <a:t>http://adventword.org/signup/</a:t>
            </a:r>
            <a:endParaRPr lang="en-US" sz="3200" dirty="0"/>
          </a:p>
          <a:p>
            <a:pPr marL="1200150" lvl="2" indent="-285750">
              <a:buFont typeface="Arial" panose="020B0604020202020204" pitchFamily="34" charset="0"/>
              <a:buChar char="•"/>
            </a:pPr>
            <a:r>
              <a:rPr lang="en-US" u="sng" dirty="0">
                <a:hlinkClick r:id="rId5"/>
              </a:rPr>
              <a:t>http://www.stpaulschatham.org/event/advent-photoword-day-0</a:t>
            </a:r>
            <a:endParaRPr lang="en-US" sz="3200" dirty="0"/>
          </a:p>
          <a:p>
            <a:pPr marL="1200150" lvl="2" indent="-285750">
              <a:buFont typeface="Arial" panose="020B0604020202020204" pitchFamily="34" charset="0"/>
              <a:buChar char="•"/>
            </a:pPr>
            <a:r>
              <a:rPr lang="en-US" u="sng" dirty="0">
                <a:hlinkClick r:id="rId6"/>
              </a:rPr>
              <a:t>https://www.concordiatechnology.org/blog/2015/11/the-complete-guide-to-advent-photo-a-day-challenges</a:t>
            </a:r>
            <a:endParaRPr lang="en-US" sz="3200" dirty="0"/>
          </a:p>
          <a:p>
            <a:pPr lvl="1"/>
            <a:endParaRPr lang="en-NZ" sz="2400" i="1" dirty="0" smtClean="0"/>
          </a:p>
          <a:p>
            <a:pPr lvl="1"/>
            <a:r>
              <a:rPr lang="en-NZ" sz="2400" i="1" dirty="0"/>
              <a:t>	</a:t>
            </a:r>
            <a:endParaRPr lang="en-NZ" sz="2400" i="1" dirty="0" smtClean="0"/>
          </a:p>
          <a:p>
            <a:pPr lvl="1"/>
            <a:r>
              <a:rPr lang="en-NZ" sz="2400" i="1" dirty="0" smtClean="0"/>
              <a:t>	</a:t>
            </a:r>
          </a:p>
          <a:p>
            <a:pPr lvl="1"/>
            <a:r>
              <a:rPr lang="en-NZ" sz="2400" i="1" dirty="0" smtClean="0"/>
              <a:t>	</a:t>
            </a:r>
          </a:p>
          <a:p>
            <a:pPr lvl="1"/>
            <a:r>
              <a:rPr lang="en-NZ" sz="2400" i="1" dirty="0" smtClean="0"/>
              <a:t>	</a:t>
            </a:r>
          </a:p>
          <a:p>
            <a:pPr lvl="1"/>
            <a:r>
              <a:rPr lang="en-NZ" sz="2400" i="1" dirty="0" smtClean="0"/>
              <a:t>	</a:t>
            </a:r>
            <a:endParaRPr lang="en-US" sz="2400" i="1" dirty="0" smtClean="0"/>
          </a:p>
          <a:p>
            <a:pPr>
              <a:lnSpc>
                <a:spcPct val="200000"/>
              </a:lnSpc>
            </a:pPr>
            <a:endParaRPr lang="en-US" sz="2800" dirty="0" smtClean="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3082465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3" y="856671"/>
            <a:ext cx="10084159" cy="707886"/>
          </a:xfrm>
          <a:prstGeom prst="rect">
            <a:avLst/>
          </a:prstGeom>
          <a:noFill/>
        </p:spPr>
        <p:txBody>
          <a:bodyPr wrap="square" rtlCol="0">
            <a:spAutoFit/>
          </a:bodyPr>
          <a:lstStyle/>
          <a:p>
            <a:r>
              <a:rPr lang="en-US" sz="4000" dirty="0" smtClean="0">
                <a:latin typeface="Arial Black" panose="020B0A04020102020204" pitchFamily="34" charset="0"/>
              </a:rPr>
              <a:t>RESOURCES continued</a:t>
            </a:r>
            <a:endParaRPr lang="en-US" dirty="0">
              <a:latin typeface="Arial Black" panose="020B0A04020102020204" pitchFamily="34" charset="0"/>
            </a:endParaRPr>
          </a:p>
        </p:txBody>
      </p:sp>
      <p:sp>
        <p:nvSpPr>
          <p:cNvPr id="4" name="TextBox 3"/>
          <p:cNvSpPr txBox="1"/>
          <p:nvPr/>
        </p:nvSpPr>
        <p:spPr>
          <a:xfrm>
            <a:off x="147339" y="1456720"/>
            <a:ext cx="9357174" cy="7602081"/>
          </a:xfrm>
          <a:prstGeom prst="rect">
            <a:avLst/>
          </a:prstGeom>
          <a:noFill/>
        </p:spPr>
        <p:txBody>
          <a:bodyPr wrap="square" rtlCol="0">
            <a:spAutoFit/>
          </a:bodyPr>
          <a:lstStyle/>
          <a:p>
            <a:pPr lvl="1"/>
            <a:r>
              <a:rPr lang="en-NZ" sz="2400" i="1" dirty="0" smtClean="0"/>
              <a:t>Books: </a:t>
            </a:r>
            <a:r>
              <a:rPr lang="en-NZ" sz="2400" i="1" dirty="0" smtClean="0">
                <a:hlinkClick r:id="rId3"/>
              </a:rPr>
              <a:t>https://www.churchpublishing.org/adventchristmas</a:t>
            </a:r>
            <a:r>
              <a:rPr lang="en-NZ" sz="2400" i="1" dirty="0" smtClean="0"/>
              <a:t> </a:t>
            </a:r>
          </a:p>
          <a:p>
            <a:pPr marL="800100" lvl="1" indent="-342900">
              <a:buFont typeface="Arial" panose="020B0604020202020204" pitchFamily="34" charset="0"/>
              <a:buChar char="•"/>
            </a:pPr>
            <a:r>
              <a:rPr lang="en-NZ" sz="2400" dirty="0" smtClean="0"/>
              <a:t>Advent Presence: Kissed by the Passed, Beckoned by the Future by </a:t>
            </a:r>
            <a:r>
              <a:rPr lang="en-NZ" sz="2400" dirty="0" err="1" smtClean="0"/>
              <a:t>Melford</a:t>
            </a:r>
            <a:r>
              <a:rPr lang="en-NZ" sz="2400" dirty="0" smtClean="0"/>
              <a:t> “Bud” Holland (2015) (This also has a poster calendar sold in packets of 25 for congregational distribution to mark the days of Advent with devotions. Sold separately.) </a:t>
            </a:r>
          </a:p>
          <a:p>
            <a:pPr marL="800100" lvl="1" indent="-342900">
              <a:buFont typeface="Arial" panose="020B0604020202020204" pitchFamily="34" charset="0"/>
              <a:buChar char="•"/>
            </a:pPr>
            <a:r>
              <a:rPr lang="en-NZ" sz="2400" dirty="0" smtClean="0"/>
              <a:t>A Thrill of Hope: The Christmas Story in Word and Art - DVD and study guide using the artwork of John August Swanson (2011) </a:t>
            </a:r>
          </a:p>
          <a:p>
            <a:pPr marL="800100" lvl="1" indent="-342900">
              <a:buFont typeface="Arial" panose="020B0604020202020204" pitchFamily="34" charset="0"/>
              <a:buChar char="•"/>
            </a:pPr>
            <a:r>
              <a:rPr lang="en-NZ" sz="2400" dirty="0" smtClean="0"/>
              <a:t>Teach Us to Number the Days: A Liturgical Advent Calendar by Barbara Dee </a:t>
            </a:r>
            <a:r>
              <a:rPr lang="en-NZ" sz="2400" dirty="0" err="1" smtClean="0"/>
              <a:t>Baumgarten</a:t>
            </a:r>
            <a:r>
              <a:rPr lang="en-NZ" sz="2400" dirty="0" smtClean="0"/>
              <a:t> (1999) </a:t>
            </a:r>
          </a:p>
          <a:p>
            <a:pPr marL="800100" lvl="1" indent="-342900">
              <a:buFont typeface="Arial" panose="020B0604020202020204" pitchFamily="34" charset="0"/>
              <a:buChar char="•"/>
            </a:pPr>
            <a:r>
              <a:rPr lang="en-NZ" sz="2400" dirty="0" smtClean="0"/>
              <a:t>Come Thou Long-Expected Jesus: Advent and Christmas with Charles Wesley by Paul Wesley </a:t>
            </a:r>
            <a:r>
              <a:rPr lang="en-NZ" sz="2400" dirty="0" err="1" smtClean="0"/>
              <a:t>Chilcote</a:t>
            </a:r>
            <a:r>
              <a:rPr lang="en-NZ" sz="2400" dirty="0" smtClean="0"/>
              <a:t> (2007) </a:t>
            </a:r>
          </a:p>
          <a:p>
            <a:pPr marL="800100" lvl="1" indent="-342900">
              <a:buFont typeface="Arial" panose="020B0604020202020204" pitchFamily="34" charset="0"/>
              <a:buChar char="•"/>
            </a:pPr>
            <a:r>
              <a:rPr lang="en-NZ" sz="2400" dirty="0" smtClean="0"/>
              <a:t>Advent with Evelyn Underhill edited by Christopher L. Webber (2006) Run, Shepherds, Run: Poems for Advent and Christmas compiled by L. William Countryman (2005)</a:t>
            </a:r>
            <a:endParaRPr lang="en-NZ" sz="2400" i="1" dirty="0" smtClean="0"/>
          </a:p>
          <a:p>
            <a:pPr lvl="1"/>
            <a:r>
              <a:rPr lang="en-NZ" sz="2400" i="1" dirty="0" smtClean="0"/>
              <a:t>	</a:t>
            </a:r>
          </a:p>
          <a:p>
            <a:pPr lvl="1"/>
            <a:r>
              <a:rPr lang="en-NZ" sz="2400" i="1" dirty="0"/>
              <a:t>	</a:t>
            </a:r>
            <a:endParaRPr lang="en-NZ" sz="2400" i="1" dirty="0" smtClean="0"/>
          </a:p>
          <a:p>
            <a:pPr lvl="1"/>
            <a:r>
              <a:rPr lang="en-NZ" sz="2400" i="1" dirty="0" smtClean="0"/>
              <a:t>	</a:t>
            </a:r>
          </a:p>
          <a:p>
            <a:pPr lvl="1"/>
            <a:r>
              <a:rPr lang="en-NZ" sz="2400" i="1" dirty="0" smtClean="0"/>
              <a:t>	</a:t>
            </a:r>
            <a:endParaRPr lang="en-US" sz="2400" i="1" dirty="0" smtClean="0"/>
          </a:p>
          <a:p>
            <a:pPr>
              <a:lnSpc>
                <a:spcPct val="200000"/>
              </a:lnSpc>
            </a:pPr>
            <a:endParaRPr lang="en-US" sz="2800" dirty="0" smtClean="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185274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3" y="856671"/>
            <a:ext cx="10084159" cy="707886"/>
          </a:xfrm>
          <a:prstGeom prst="rect">
            <a:avLst/>
          </a:prstGeom>
          <a:noFill/>
        </p:spPr>
        <p:txBody>
          <a:bodyPr wrap="square" rtlCol="0">
            <a:spAutoFit/>
          </a:bodyPr>
          <a:lstStyle/>
          <a:p>
            <a:r>
              <a:rPr lang="en-US" sz="4000" dirty="0" smtClean="0">
                <a:latin typeface="Arial Black" panose="020B0A04020102020204" pitchFamily="34" charset="0"/>
              </a:rPr>
              <a:t>RESOURCES continued</a:t>
            </a:r>
            <a:endParaRPr lang="en-US" dirty="0">
              <a:latin typeface="Arial Black" panose="020B0A04020102020204" pitchFamily="34" charset="0"/>
            </a:endParaRPr>
          </a:p>
        </p:txBody>
      </p:sp>
      <p:sp>
        <p:nvSpPr>
          <p:cNvPr id="4" name="TextBox 3"/>
          <p:cNvSpPr txBox="1"/>
          <p:nvPr/>
        </p:nvSpPr>
        <p:spPr>
          <a:xfrm>
            <a:off x="147339" y="1456720"/>
            <a:ext cx="9357174" cy="7232749"/>
          </a:xfrm>
          <a:prstGeom prst="rect">
            <a:avLst/>
          </a:prstGeom>
          <a:noFill/>
        </p:spPr>
        <p:txBody>
          <a:bodyPr wrap="square" rtlCol="0">
            <a:spAutoFit/>
          </a:bodyPr>
          <a:lstStyle/>
          <a:p>
            <a:pPr lvl="1"/>
            <a:r>
              <a:rPr lang="en-NZ" sz="2400" i="1" dirty="0" smtClean="0"/>
              <a:t>Books</a:t>
            </a:r>
          </a:p>
          <a:p>
            <a:pPr marL="800100" lvl="1" indent="-342900">
              <a:buFont typeface="Arial" panose="020B0604020202020204" pitchFamily="34" charset="0"/>
              <a:buChar char="•"/>
            </a:pPr>
            <a:r>
              <a:rPr lang="en-NZ" sz="2400" dirty="0" smtClean="0"/>
              <a:t>From Holidays to Holy Days: A Benedictine Walk through Advent by Albert Holtz, O.S.B. (2008) </a:t>
            </a:r>
          </a:p>
          <a:p>
            <a:pPr marL="800100" lvl="1" indent="-342900">
              <a:buFont typeface="Arial" panose="020B0604020202020204" pitchFamily="34" charset="0"/>
              <a:buChar char="•"/>
            </a:pPr>
            <a:r>
              <a:rPr lang="en-NZ" sz="2400" dirty="0" smtClean="0"/>
              <a:t>Light to the Darkness: Lessons and Carols, Public and Private by Katerina Whitely (2008) </a:t>
            </a:r>
          </a:p>
          <a:p>
            <a:pPr marL="800100" lvl="1" indent="-342900">
              <a:buFont typeface="Arial" panose="020B0604020202020204" pitchFamily="34" charset="0"/>
              <a:buChar char="•"/>
            </a:pPr>
            <a:r>
              <a:rPr lang="en-NZ" sz="2400" dirty="0" smtClean="0"/>
              <a:t>Waiting for the Wonder: Voices of Advent by Katerina </a:t>
            </a:r>
            <a:r>
              <a:rPr lang="en-NZ" sz="2400" dirty="0" err="1" smtClean="0"/>
              <a:t>Katsarka</a:t>
            </a:r>
            <a:r>
              <a:rPr lang="en-NZ" sz="2400" dirty="0" smtClean="0"/>
              <a:t> Whitley (2008) </a:t>
            </a:r>
          </a:p>
          <a:p>
            <a:pPr marL="800100" lvl="1" indent="-342900">
              <a:buFont typeface="Arial" panose="020B0604020202020204" pitchFamily="34" charset="0"/>
              <a:buChar char="•"/>
            </a:pPr>
            <a:r>
              <a:rPr lang="en-NZ" sz="2400" dirty="0" smtClean="0"/>
              <a:t>The Womb of Advent by Mark </a:t>
            </a:r>
            <a:r>
              <a:rPr lang="en-NZ" sz="2400" dirty="0" err="1" smtClean="0"/>
              <a:t>Bozzuti</a:t>
            </a:r>
            <a:r>
              <a:rPr lang="en-NZ" sz="2400" dirty="0" smtClean="0"/>
              <a:t>-Jones (2007) </a:t>
            </a:r>
          </a:p>
          <a:p>
            <a:pPr marL="800100" lvl="1" indent="-342900">
              <a:buFont typeface="Arial" panose="020B0604020202020204" pitchFamily="34" charset="0"/>
              <a:buChar char="•"/>
            </a:pPr>
            <a:r>
              <a:rPr lang="en-NZ" sz="2400" dirty="0" smtClean="0"/>
              <a:t>Times and Seasons: Creating Transformative Worship Throughout the Year by Richard Giles (2008) </a:t>
            </a:r>
          </a:p>
          <a:p>
            <a:pPr marL="800100" lvl="1" indent="-342900">
              <a:buFont typeface="Arial" panose="020B0604020202020204" pitchFamily="34" charset="0"/>
              <a:buChar char="•"/>
            </a:pPr>
            <a:r>
              <a:rPr lang="en-NZ" sz="2400" dirty="0" smtClean="0"/>
              <a:t>Mary and Her Miracle: The Christmas Story Retold by Barbara </a:t>
            </a:r>
            <a:r>
              <a:rPr lang="en-NZ" sz="2400" dirty="0" err="1" smtClean="0"/>
              <a:t>Cawthorne</a:t>
            </a:r>
            <a:r>
              <a:rPr lang="en-NZ" sz="2400" dirty="0" smtClean="0"/>
              <a:t> Crafton (2007) </a:t>
            </a:r>
          </a:p>
          <a:p>
            <a:pPr marL="800100" lvl="1" indent="-342900">
              <a:buFont typeface="Arial" panose="020B0604020202020204" pitchFamily="34" charset="0"/>
              <a:buChar char="•"/>
            </a:pPr>
            <a:r>
              <a:rPr lang="en-NZ" sz="2400" dirty="0" smtClean="0"/>
              <a:t>Love Came Down: Anglican Readings for Advent and Christmas by Christopher L. Webber (2002)</a:t>
            </a:r>
            <a:r>
              <a:rPr lang="en-NZ" sz="2400" i="1" dirty="0" smtClean="0"/>
              <a:t>	</a:t>
            </a:r>
          </a:p>
          <a:p>
            <a:pPr lvl="1"/>
            <a:r>
              <a:rPr lang="en-NZ" sz="2400" i="1" dirty="0"/>
              <a:t>	</a:t>
            </a:r>
            <a:endParaRPr lang="en-NZ" sz="2400" i="1" dirty="0" smtClean="0"/>
          </a:p>
          <a:p>
            <a:pPr lvl="1"/>
            <a:r>
              <a:rPr lang="en-NZ" sz="2400" i="1" dirty="0" smtClean="0"/>
              <a:t>	</a:t>
            </a:r>
          </a:p>
          <a:p>
            <a:pPr lvl="1"/>
            <a:r>
              <a:rPr lang="en-NZ" sz="2400" i="1" dirty="0" smtClean="0"/>
              <a:t>	</a:t>
            </a:r>
            <a:endParaRPr lang="en-US" sz="2400" i="1" dirty="0" smtClean="0"/>
          </a:p>
          <a:p>
            <a:pPr>
              <a:lnSpc>
                <a:spcPct val="200000"/>
              </a:lnSpc>
            </a:pPr>
            <a:endParaRPr lang="en-US" sz="2800" dirty="0" smtClean="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3561083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3" y="856671"/>
            <a:ext cx="10084159" cy="707886"/>
          </a:xfrm>
          <a:prstGeom prst="rect">
            <a:avLst/>
          </a:prstGeom>
          <a:noFill/>
        </p:spPr>
        <p:txBody>
          <a:bodyPr wrap="square" rtlCol="0">
            <a:spAutoFit/>
          </a:bodyPr>
          <a:lstStyle/>
          <a:p>
            <a:r>
              <a:rPr lang="en-US" sz="4000" dirty="0" smtClean="0">
                <a:latin typeface="Arial Black" panose="020B0A04020102020204" pitchFamily="34" charset="0"/>
              </a:rPr>
              <a:t>RESOURCES continued</a:t>
            </a:r>
            <a:endParaRPr lang="en-US" dirty="0">
              <a:latin typeface="Arial Black" panose="020B0A04020102020204" pitchFamily="34" charset="0"/>
            </a:endParaRPr>
          </a:p>
        </p:txBody>
      </p:sp>
      <p:sp>
        <p:nvSpPr>
          <p:cNvPr id="4" name="TextBox 3"/>
          <p:cNvSpPr txBox="1"/>
          <p:nvPr/>
        </p:nvSpPr>
        <p:spPr>
          <a:xfrm>
            <a:off x="147339" y="1456720"/>
            <a:ext cx="9357174" cy="6124754"/>
          </a:xfrm>
          <a:prstGeom prst="rect">
            <a:avLst/>
          </a:prstGeom>
          <a:noFill/>
        </p:spPr>
        <p:txBody>
          <a:bodyPr wrap="square" rtlCol="0">
            <a:spAutoFit/>
          </a:bodyPr>
          <a:lstStyle/>
          <a:p>
            <a:pPr lvl="1"/>
            <a:r>
              <a:rPr lang="en-NZ" sz="2400" i="1" dirty="0" smtClean="0"/>
              <a:t>Books</a:t>
            </a:r>
          </a:p>
          <a:p>
            <a:pPr marL="800100" lvl="1" indent="-342900">
              <a:buFont typeface="Arial" panose="020B0604020202020204" pitchFamily="34" charset="0"/>
              <a:buChar char="•"/>
            </a:pPr>
            <a:r>
              <a:rPr lang="en-NZ" sz="2400" dirty="0" smtClean="0"/>
              <a:t>Let Every Heart Prepare: Meditations for Advent and Christmas by Barbara </a:t>
            </a:r>
            <a:r>
              <a:rPr lang="en-NZ" sz="2400" dirty="0" err="1" smtClean="0"/>
              <a:t>Cawthorne</a:t>
            </a:r>
            <a:r>
              <a:rPr lang="en-NZ" sz="2400" dirty="0" smtClean="0"/>
              <a:t> Crafton (1998) </a:t>
            </a:r>
          </a:p>
          <a:p>
            <a:pPr marL="800100" lvl="1" indent="-342900">
              <a:buFont typeface="Arial" panose="020B0604020202020204" pitchFamily="34" charset="0"/>
              <a:buChar char="•"/>
            </a:pPr>
            <a:r>
              <a:rPr lang="en-NZ" sz="2400" dirty="0" smtClean="0"/>
              <a:t>Our December Hearts: Mediations for Advent &amp; Christmas by Anne </a:t>
            </a:r>
            <a:r>
              <a:rPr lang="en-NZ" sz="2400" dirty="0" err="1" smtClean="0"/>
              <a:t>McConney</a:t>
            </a:r>
            <a:r>
              <a:rPr lang="en-NZ" sz="2400" dirty="0" smtClean="0"/>
              <a:t> (1999) </a:t>
            </a:r>
          </a:p>
          <a:p>
            <a:pPr marL="800100" lvl="1" indent="-342900">
              <a:buFont typeface="Arial" panose="020B0604020202020204" pitchFamily="34" charset="0"/>
              <a:buChar char="•"/>
            </a:pPr>
            <a:r>
              <a:rPr lang="en-NZ" sz="2400" dirty="0" smtClean="0"/>
              <a:t>The Christmas Tide by Frederick </a:t>
            </a:r>
            <a:r>
              <a:rPr lang="en-NZ" sz="2400" dirty="0" err="1" smtClean="0"/>
              <a:t>Buechner</a:t>
            </a:r>
            <a:r>
              <a:rPr lang="en-NZ" sz="2400" dirty="0" smtClean="0"/>
              <a:t> (2005) </a:t>
            </a:r>
          </a:p>
          <a:p>
            <a:pPr marL="800100" lvl="1" indent="-342900">
              <a:buFont typeface="Arial" panose="020B0604020202020204" pitchFamily="34" charset="0"/>
              <a:buChar char="•"/>
            </a:pPr>
            <a:r>
              <a:rPr lang="en-NZ" sz="2400" dirty="0" smtClean="0"/>
              <a:t>Songs in Waiting: Spiritual Reflections on Christ’s Birth by Paul-Gordon Chandler (2009) </a:t>
            </a:r>
          </a:p>
          <a:p>
            <a:pPr marL="800100" lvl="1" indent="-342900">
              <a:buFont typeface="Arial" panose="020B0604020202020204" pitchFamily="34" charset="0"/>
              <a:buChar char="•"/>
            </a:pPr>
            <a:r>
              <a:rPr lang="en-NZ" sz="2400" dirty="0" smtClean="0"/>
              <a:t>Come, Lord Jesus! Daily Readings for Advent, Christmas and Epiphany by Geoffrey Rowell and Julien </a:t>
            </a:r>
            <a:r>
              <a:rPr lang="en-NZ" sz="2400" dirty="0" err="1" smtClean="0"/>
              <a:t>Chilcott</a:t>
            </a:r>
            <a:r>
              <a:rPr lang="en-NZ" sz="2400" dirty="0" smtClean="0"/>
              <a:t>-Monk (2003)</a:t>
            </a:r>
          </a:p>
          <a:p>
            <a:pPr marL="800100" lvl="1" indent="-342900">
              <a:buFont typeface="Arial" panose="020B0604020202020204" pitchFamily="34" charset="0"/>
              <a:buChar char="•"/>
            </a:pPr>
            <a:r>
              <a:rPr lang="en-NZ" sz="2400" dirty="0" smtClean="0"/>
              <a:t>Stations of the Nativity: Meditations on the Incarnation of Christ by Raymond Chapman (1999)</a:t>
            </a:r>
            <a:r>
              <a:rPr lang="en-NZ" sz="2400" i="1" dirty="0"/>
              <a:t>	</a:t>
            </a:r>
            <a:endParaRPr lang="en-NZ" sz="2400" i="1" dirty="0" smtClean="0"/>
          </a:p>
          <a:p>
            <a:pPr lvl="1"/>
            <a:r>
              <a:rPr lang="en-NZ" sz="2400" i="1" dirty="0" smtClean="0"/>
              <a:t>	</a:t>
            </a:r>
          </a:p>
          <a:p>
            <a:pPr lvl="1"/>
            <a:r>
              <a:rPr lang="en-NZ" sz="2400" i="1" dirty="0" smtClean="0"/>
              <a:t>	</a:t>
            </a:r>
            <a:endParaRPr lang="en-US" sz="2400" i="1" dirty="0" smtClean="0"/>
          </a:p>
          <a:p>
            <a:pPr>
              <a:lnSpc>
                <a:spcPct val="200000"/>
              </a:lnSpc>
            </a:pPr>
            <a:endParaRPr lang="en-US" sz="2800" dirty="0" smtClean="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2976038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3" y="856671"/>
            <a:ext cx="10084159" cy="707886"/>
          </a:xfrm>
          <a:prstGeom prst="rect">
            <a:avLst/>
          </a:prstGeom>
          <a:noFill/>
        </p:spPr>
        <p:txBody>
          <a:bodyPr wrap="square" rtlCol="0">
            <a:spAutoFit/>
          </a:bodyPr>
          <a:lstStyle/>
          <a:p>
            <a:r>
              <a:rPr lang="en-US" sz="4000" dirty="0" smtClean="0">
                <a:latin typeface="Arial Black" panose="020B0A04020102020204" pitchFamily="34" charset="0"/>
              </a:rPr>
              <a:t>RESOURCES continued</a:t>
            </a:r>
            <a:endParaRPr lang="en-US" dirty="0">
              <a:latin typeface="Arial Black" panose="020B0A04020102020204" pitchFamily="34" charset="0"/>
            </a:endParaRPr>
          </a:p>
        </p:txBody>
      </p:sp>
      <p:sp>
        <p:nvSpPr>
          <p:cNvPr id="4" name="TextBox 3"/>
          <p:cNvSpPr txBox="1"/>
          <p:nvPr/>
        </p:nvSpPr>
        <p:spPr>
          <a:xfrm>
            <a:off x="141668" y="1770618"/>
            <a:ext cx="9942490" cy="6863417"/>
          </a:xfrm>
          <a:prstGeom prst="rect">
            <a:avLst/>
          </a:prstGeom>
          <a:noFill/>
        </p:spPr>
        <p:txBody>
          <a:bodyPr wrap="square" rtlCol="0">
            <a:spAutoFit/>
          </a:bodyPr>
          <a:lstStyle/>
          <a:p>
            <a:pPr lvl="1"/>
            <a:r>
              <a:rPr lang="en-NZ" sz="2400" i="1" dirty="0" smtClean="0"/>
              <a:t>Poetry</a:t>
            </a:r>
          </a:p>
          <a:p>
            <a:pPr lvl="1"/>
            <a:r>
              <a:rPr lang="en-NZ" sz="2400" i="1" dirty="0"/>
              <a:t>	</a:t>
            </a:r>
            <a:r>
              <a:rPr lang="en-NZ" sz="2400" i="1" dirty="0" smtClean="0"/>
              <a:t>The Second Coming (WB Yeats)</a:t>
            </a:r>
          </a:p>
          <a:p>
            <a:pPr lvl="1"/>
            <a:endParaRPr lang="en-NZ" sz="2400" i="1" dirty="0" smtClean="0"/>
          </a:p>
          <a:p>
            <a:pPr lvl="1"/>
            <a:r>
              <a:rPr lang="en-NZ" sz="2400" i="1" dirty="0" smtClean="0"/>
              <a:t>Index of Poets and Poetry</a:t>
            </a:r>
            <a:r>
              <a:rPr lang="en-NZ" sz="2400" i="1" dirty="0"/>
              <a:t>	</a:t>
            </a:r>
            <a:endParaRPr lang="en-NZ" sz="2400" i="1" dirty="0" smtClean="0"/>
          </a:p>
          <a:p>
            <a:pPr lvl="1"/>
            <a:r>
              <a:rPr lang="en-NZ" sz="2400" i="1" dirty="0" smtClean="0">
                <a:hlinkClick r:id="rId3"/>
              </a:rPr>
              <a:t>http://www.journeywithjesus.net/poetry/poetry-index?jwjpoetrygenre=1</a:t>
            </a:r>
            <a:r>
              <a:rPr lang="en-NZ" sz="2400" i="1" dirty="0" smtClean="0"/>
              <a:t> </a:t>
            </a:r>
            <a:r>
              <a:rPr lang="en-NZ" sz="2400" i="1" dirty="0"/>
              <a:t>	</a:t>
            </a:r>
            <a:endParaRPr lang="en-NZ" sz="2400" i="1" dirty="0" smtClean="0"/>
          </a:p>
          <a:p>
            <a:pPr lvl="1"/>
            <a:r>
              <a:rPr lang="en-NZ" sz="2400" i="1" dirty="0" smtClean="0"/>
              <a:t>Art </a:t>
            </a:r>
            <a:r>
              <a:rPr lang="en-NZ" sz="2400" i="1" dirty="0"/>
              <a:t>	</a:t>
            </a:r>
            <a:r>
              <a:rPr lang="en-NZ" sz="2400" i="1" dirty="0" smtClean="0"/>
              <a:t>Strategies</a:t>
            </a:r>
          </a:p>
          <a:p>
            <a:pPr lvl="1"/>
            <a:r>
              <a:rPr lang="en-NZ" sz="2400" i="1" dirty="0"/>
              <a:t>	</a:t>
            </a:r>
            <a:r>
              <a:rPr lang="en-NZ" sz="2400" i="1" dirty="0" smtClean="0"/>
              <a:t>The Contrast</a:t>
            </a:r>
          </a:p>
          <a:p>
            <a:pPr lvl="1"/>
            <a:r>
              <a:rPr lang="en-NZ" sz="2400" i="1" dirty="0"/>
              <a:t>	</a:t>
            </a:r>
            <a:r>
              <a:rPr lang="en-NZ" sz="2400" i="1" dirty="0" smtClean="0"/>
              <a:t>The Reflection</a:t>
            </a:r>
          </a:p>
          <a:p>
            <a:pPr lvl="1"/>
            <a:r>
              <a:rPr lang="en-NZ" sz="2400" i="1" dirty="0"/>
              <a:t>	</a:t>
            </a:r>
            <a:r>
              <a:rPr lang="en-NZ" sz="2400" i="1" dirty="0" smtClean="0"/>
              <a:t>The Anachronism</a:t>
            </a:r>
          </a:p>
          <a:p>
            <a:pPr lvl="1"/>
            <a:r>
              <a:rPr lang="en-NZ" sz="2400" i="1" dirty="0"/>
              <a:t>	</a:t>
            </a:r>
            <a:r>
              <a:rPr lang="en-NZ" sz="2400" i="1" dirty="0" smtClean="0"/>
              <a:t>The Mystery</a:t>
            </a:r>
          </a:p>
          <a:p>
            <a:pPr lvl="1"/>
            <a:r>
              <a:rPr lang="en-NZ" sz="2400" i="1" dirty="0"/>
              <a:t>	</a:t>
            </a:r>
            <a:endParaRPr lang="en-NZ" sz="2400" i="1" dirty="0" smtClean="0"/>
          </a:p>
          <a:p>
            <a:pPr lvl="1"/>
            <a:r>
              <a:rPr lang="en-NZ" sz="2400" i="1" dirty="0"/>
              <a:t>	</a:t>
            </a:r>
            <a:endParaRPr lang="en-NZ" sz="2400" i="1" dirty="0" smtClean="0"/>
          </a:p>
          <a:p>
            <a:pPr lvl="1"/>
            <a:r>
              <a:rPr lang="en-NZ" sz="2400" i="1" dirty="0" smtClean="0"/>
              <a:t>	</a:t>
            </a:r>
          </a:p>
          <a:p>
            <a:pPr lvl="1"/>
            <a:r>
              <a:rPr lang="en-NZ" sz="2400" i="1" dirty="0" smtClean="0"/>
              <a:t>	</a:t>
            </a:r>
          </a:p>
          <a:p>
            <a:pPr lvl="1"/>
            <a:r>
              <a:rPr lang="en-NZ" sz="2400" i="1" dirty="0" smtClean="0"/>
              <a:t>	</a:t>
            </a:r>
            <a:endParaRPr lang="en-US" sz="2400" i="1" dirty="0" smtClean="0"/>
          </a:p>
          <a:p>
            <a:pPr>
              <a:lnSpc>
                <a:spcPct val="200000"/>
              </a:lnSpc>
            </a:pPr>
            <a:endParaRPr lang="en-US" sz="2800" dirty="0" smtClean="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415356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1026" name="Picture 2" descr="https://upload.wikimedia.org/wikipedia/commons/thumb/8/8c/Gentile_da_fabriano,_adorazione_dei_magi.jpg/800px-Gentile_da_fabriano,_adorazione_dei_mag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0877417" cy="687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19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3" name="Picture 2" descr="https://sacraparental.files.wordpress.com/2012/12/3nativitysmall.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17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29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3" name="Picture 2"/>
          <p:cNvPicPr>
            <a:picLocks noChangeAspect="1"/>
          </p:cNvPicPr>
          <p:nvPr/>
        </p:nvPicPr>
        <p:blipFill rotWithShape="1">
          <a:blip r:embed="rId4"/>
          <a:srcRect l="756" r="507"/>
          <a:stretch/>
        </p:blipFill>
        <p:spPr>
          <a:xfrm>
            <a:off x="-1" y="577471"/>
            <a:ext cx="11372881" cy="5768738"/>
          </a:xfrm>
          <a:prstGeom prst="rect">
            <a:avLst/>
          </a:prstGeom>
        </p:spPr>
      </p:pic>
    </p:spTree>
    <p:extLst>
      <p:ext uri="{BB962C8B-B14F-4D97-AF65-F5344CB8AC3E}">
        <p14:creationId xmlns:p14="http://schemas.microsoft.com/office/powerpoint/2010/main" val="229011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4098" name="Picture 2" descr="http://3.bp.blogspot.com/-TbMzQ_yfqtI/T25GZTw1T5I/AAAAAAAAATU/_xv1IEicslo/s1600/PC250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179" y="-50223"/>
            <a:ext cx="5197642" cy="693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9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34" y="476518"/>
            <a:ext cx="2751074" cy="707886"/>
          </a:xfrm>
          <a:prstGeom prst="rect">
            <a:avLst/>
          </a:prstGeom>
          <a:noFill/>
        </p:spPr>
        <p:txBody>
          <a:bodyPr wrap="none" rtlCol="0">
            <a:spAutoFit/>
          </a:bodyPr>
          <a:lstStyle/>
          <a:p>
            <a:r>
              <a:rPr lang="en-US" sz="4000" dirty="0" smtClean="0">
                <a:latin typeface="Arial Black" panose="020B0A04020102020204" pitchFamily="34" charset="0"/>
              </a:rPr>
              <a:t>OUTLINE</a:t>
            </a:r>
            <a:endParaRPr lang="en-US" dirty="0">
              <a:latin typeface="Arial Black" panose="020B0A04020102020204" pitchFamily="34" charset="0"/>
            </a:endParaRPr>
          </a:p>
        </p:txBody>
      </p:sp>
      <p:sp>
        <p:nvSpPr>
          <p:cNvPr id="4" name="TextBox 3"/>
          <p:cNvSpPr txBox="1"/>
          <p:nvPr/>
        </p:nvSpPr>
        <p:spPr>
          <a:xfrm>
            <a:off x="528034" y="1532586"/>
            <a:ext cx="9942490" cy="5016758"/>
          </a:xfrm>
          <a:prstGeom prst="rect">
            <a:avLst/>
          </a:prstGeom>
          <a:noFill/>
        </p:spPr>
        <p:txBody>
          <a:bodyPr wrap="square" rtlCol="0">
            <a:spAutoFit/>
          </a:bodyPr>
          <a:lstStyle/>
          <a:p>
            <a:pPr marL="342900" indent="-342900">
              <a:lnSpc>
                <a:spcPct val="200000"/>
              </a:lnSpc>
              <a:buFont typeface="+mj-lt"/>
              <a:buAutoNum type="arabicPeriod"/>
            </a:pPr>
            <a:r>
              <a:rPr lang="en-US" sz="3200" dirty="0" smtClean="0">
                <a:latin typeface="Arial Black" panose="020B0A04020102020204" pitchFamily="34" charset="0"/>
              </a:rPr>
              <a:t> Why Advent?</a:t>
            </a:r>
          </a:p>
          <a:p>
            <a:pPr marL="342900" indent="-342900">
              <a:lnSpc>
                <a:spcPct val="200000"/>
              </a:lnSpc>
              <a:buFont typeface="+mj-lt"/>
              <a:buAutoNum type="arabicPeriod"/>
            </a:pPr>
            <a:r>
              <a:rPr lang="en-US" sz="3200" dirty="0">
                <a:latin typeface="Arial Black" panose="020B0A04020102020204" pitchFamily="34" charset="0"/>
              </a:rPr>
              <a:t> </a:t>
            </a:r>
            <a:r>
              <a:rPr lang="en-US" sz="3200" dirty="0" smtClean="0">
                <a:latin typeface="Arial Black" panose="020B0A04020102020204" pitchFamily="34" charset="0"/>
              </a:rPr>
              <a:t>Advent Themes</a:t>
            </a:r>
          </a:p>
          <a:p>
            <a:pPr marL="342900" indent="-342900">
              <a:lnSpc>
                <a:spcPct val="200000"/>
              </a:lnSpc>
              <a:buFont typeface="+mj-lt"/>
              <a:buAutoNum type="arabicPeriod"/>
            </a:pPr>
            <a:r>
              <a:rPr lang="en-US" sz="3200" dirty="0" smtClean="0">
                <a:latin typeface="Arial Black" panose="020B0A04020102020204" pitchFamily="34" charset="0"/>
              </a:rPr>
              <a:t> Activities</a:t>
            </a:r>
          </a:p>
          <a:p>
            <a:pPr marL="342900" indent="-342900">
              <a:lnSpc>
                <a:spcPct val="200000"/>
              </a:lnSpc>
              <a:buFont typeface="+mj-lt"/>
              <a:buAutoNum type="arabicPeriod"/>
            </a:pPr>
            <a:r>
              <a:rPr lang="en-US" sz="3200" dirty="0">
                <a:latin typeface="Arial Black" panose="020B0A04020102020204" pitchFamily="34" charset="0"/>
              </a:rPr>
              <a:t> </a:t>
            </a:r>
            <a:r>
              <a:rPr lang="en-US" sz="3200" dirty="0" smtClean="0">
                <a:latin typeface="Arial Black" panose="020B0A04020102020204" pitchFamily="34" charset="0"/>
              </a:rPr>
              <a:t>Resources</a:t>
            </a:r>
          </a:p>
          <a:p>
            <a:pPr marL="342900" indent="-342900">
              <a:lnSpc>
                <a:spcPct val="200000"/>
              </a:lnSpc>
              <a:buFont typeface="+mj-lt"/>
              <a:buAutoNum type="arabicPeriod"/>
            </a:pPr>
            <a:r>
              <a:rPr lang="en-US" sz="3200" dirty="0" smtClean="0">
                <a:latin typeface="Arial Black" panose="020B0A04020102020204" pitchFamily="34" charset="0"/>
              </a:rPr>
              <a:t> Advertising</a:t>
            </a:r>
            <a:endParaRPr lang="en-US" sz="3200" dirty="0">
              <a:latin typeface="Arial Black" panose="020B0A04020102020204" pitchFamily="34" charset="0"/>
            </a:endParaRPr>
          </a:p>
        </p:txBody>
      </p:sp>
      <p:grpSp>
        <p:nvGrpSpPr>
          <p:cNvPr id="7" name="Group 6"/>
          <p:cNvGrpSpPr/>
          <p:nvPr/>
        </p:nvGrpSpPr>
        <p:grpSpPr>
          <a:xfrm>
            <a:off x="9884439" y="-8757"/>
            <a:ext cx="2320440" cy="6888723"/>
            <a:chOff x="9884439" y="-8757"/>
            <a:chExt cx="2320440" cy="6888723"/>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2466602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3076" name="Picture 4" descr="http://wf2.xcdn.pl/files/16/03/29/244982_n7To_Henry_Ossawa_Tanner2C_Americ_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4" y="0"/>
            <a:ext cx="8489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37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33" y="856671"/>
            <a:ext cx="10084159" cy="707886"/>
          </a:xfrm>
          <a:prstGeom prst="rect">
            <a:avLst/>
          </a:prstGeom>
          <a:noFill/>
        </p:spPr>
        <p:txBody>
          <a:bodyPr wrap="square" rtlCol="0">
            <a:spAutoFit/>
          </a:bodyPr>
          <a:lstStyle/>
          <a:p>
            <a:r>
              <a:rPr lang="en-US" sz="4000" dirty="0" smtClean="0">
                <a:latin typeface="Arial Black" panose="020B0A04020102020204" pitchFamily="34" charset="0"/>
              </a:rPr>
              <a:t>Advertising</a:t>
            </a:r>
            <a:endParaRPr lang="en-US"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4" y="1693175"/>
            <a:ext cx="7892636" cy="4946460"/>
          </a:xfrm>
          <a:prstGeom prst="rect">
            <a:avLst/>
          </a:prstGeom>
        </p:spPr>
      </p:pic>
      <p:sp>
        <p:nvSpPr>
          <p:cNvPr id="6" name="TextBox 5"/>
          <p:cNvSpPr txBox="1"/>
          <p:nvPr/>
        </p:nvSpPr>
        <p:spPr>
          <a:xfrm>
            <a:off x="8898340" y="1693175"/>
            <a:ext cx="2870823" cy="3893758"/>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smtClean="0">
                <a:latin typeface="Arial Black" panose="020B0A04020102020204" pitchFamily="34" charset="0"/>
              </a:rPr>
              <a:t>Context</a:t>
            </a:r>
          </a:p>
          <a:p>
            <a:pPr marL="457200" indent="-457200">
              <a:lnSpc>
                <a:spcPct val="200000"/>
              </a:lnSpc>
              <a:buFont typeface="Arial" panose="020B0604020202020204" pitchFamily="34" charset="0"/>
              <a:buChar char="•"/>
            </a:pPr>
            <a:r>
              <a:rPr lang="en-US" sz="3200" dirty="0" smtClean="0">
                <a:latin typeface="Arial Black" panose="020B0A04020102020204" pitchFamily="34" charset="0"/>
              </a:rPr>
              <a:t>Audience</a:t>
            </a:r>
          </a:p>
          <a:p>
            <a:pPr marL="457200" indent="-457200">
              <a:lnSpc>
                <a:spcPct val="200000"/>
              </a:lnSpc>
              <a:buFont typeface="Arial" panose="020B0604020202020204" pitchFamily="34" charset="0"/>
              <a:buChar char="•"/>
            </a:pPr>
            <a:r>
              <a:rPr lang="en-US" sz="3200" dirty="0" smtClean="0">
                <a:latin typeface="Arial Black" panose="020B0A04020102020204" pitchFamily="34" charset="0"/>
              </a:rPr>
              <a:t>Purpose</a:t>
            </a:r>
          </a:p>
          <a:p>
            <a:pPr marL="457200" indent="-457200">
              <a:lnSpc>
                <a:spcPct val="200000"/>
              </a:lnSpc>
              <a:buFont typeface="Arial" panose="020B0604020202020204" pitchFamily="34" charset="0"/>
              <a:buChar char="•"/>
            </a:pPr>
            <a:endParaRPr lang="en-US" sz="3200" dirty="0">
              <a:latin typeface="Arial Black" panose="020B0A04020102020204" pitchFamily="34" charset="0"/>
            </a:endParaRPr>
          </a:p>
        </p:txBody>
      </p:sp>
    </p:spTree>
    <p:extLst>
      <p:ext uri="{BB962C8B-B14F-4D97-AF65-F5344CB8AC3E}">
        <p14:creationId xmlns:p14="http://schemas.microsoft.com/office/powerpoint/2010/main" val="164026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34" y="476518"/>
            <a:ext cx="4357411" cy="707886"/>
          </a:xfrm>
          <a:prstGeom prst="rect">
            <a:avLst/>
          </a:prstGeom>
          <a:noFill/>
        </p:spPr>
        <p:txBody>
          <a:bodyPr wrap="none" rtlCol="0">
            <a:spAutoFit/>
          </a:bodyPr>
          <a:lstStyle/>
          <a:p>
            <a:r>
              <a:rPr lang="en-US" sz="4000" dirty="0" smtClean="0">
                <a:latin typeface="Arial Black" panose="020B0A04020102020204" pitchFamily="34" charset="0"/>
              </a:rPr>
              <a:t>WHY ADVENT?</a:t>
            </a:r>
            <a:endParaRPr lang="en-US" dirty="0">
              <a:latin typeface="Arial Black" panose="020B0A04020102020204" pitchFamily="34" charset="0"/>
            </a:endParaRPr>
          </a:p>
        </p:txBody>
      </p:sp>
      <p:sp>
        <p:nvSpPr>
          <p:cNvPr id="4" name="TextBox 3"/>
          <p:cNvSpPr txBox="1"/>
          <p:nvPr/>
        </p:nvSpPr>
        <p:spPr>
          <a:xfrm>
            <a:off x="528034" y="1532586"/>
            <a:ext cx="9942490" cy="4031873"/>
          </a:xfrm>
          <a:prstGeom prst="rect">
            <a:avLst/>
          </a:prstGeom>
          <a:noFill/>
        </p:spPr>
        <p:txBody>
          <a:bodyPr wrap="square" rtlCol="0">
            <a:spAutoFit/>
          </a:bodyPr>
          <a:lstStyle/>
          <a:p>
            <a:pPr marL="342900" indent="-342900">
              <a:lnSpc>
                <a:spcPct val="200000"/>
              </a:lnSpc>
              <a:buFont typeface="+mj-lt"/>
              <a:buAutoNum type="arabicPeriod"/>
            </a:pPr>
            <a:r>
              <a:rPr lang="en-US" sz="3200" dirty="0" smtClean="0">
                <a:latin typeface="Arial Black" panose="020B0A04020102020204" pitchFamily="34" charset="0"/>
              </a:rPr>
              <a:t> Finite period of time (trial)</a:t>
            </a:r>
          </a:p>
          <a:p>
            <a:pPr marL="342900" indent="-342900">
              <a:lnSpc>
                <a:spcPct val="200000"/>
              </a:lnSpc>
              <a:buFont typeface="+mj-lt"/>
              <a:buAutoNum type="arabicPeriod"/>
            </a:pPr>
            <a:r>
              <a:rPr lang="en-US" sz="3200" dirty="0" smtClean="0">
                <a:latin typeface="Arial Black" panose="020B0A04020102020204" pitchFamily="34" charset="0"/>
              </a:rPr>
              <a:t> Clear themes</a:t>
            </a:r>
          </a:p>
          <a:p>
            <a:pPr marL="342900" indent="-342900">
              <a:lnSpc>
                <a:spcPct val="200000"/>
              </a:lnSpc>
              <a:buFont typeface="+mj-lt"/>
              <a:buAutoNum type="arabicPeriod"/>
            </a:pPr>
            <a:r>
              <a:rPr lang="en-US" sz="3200" dirty="0" smtClean="0">
                <a:latin typeface="Arial Black" panose="020B0A04020102020204" pitchFamily="34" charset="0"/>
              </a:rPr>
              <a:t> Scripture readings already established</a:t>
            </a:r>
          </a:p>
          <a:p>
            <a:pPr marL="342900" indent="-342900">
              <a:lnSpc>
                <a:spcPct val="200000"/>
              </a:lnSpc>
              <a:buFont typeface="+mj-lt"/>
              <a:buAutoNum type="arabicPeriod"/>
            </a:pPr>
            <a:r>
              <a:rPr lang="en-US" sz="3200" dirty="0" smtClean="0">
                <a:latin typeface="Arial Black" panose="020B0A04020102020204" pitchFamily="34" charset="0"/>
              </a:rPr>
              <a:t> Deliberate counterpoint</a:t>
            </a:r>
            <a:endParaRPr lang="en-US" sz="3200" dirty="0">
              <a:latin typeface="Arial Black" panose="020B0A04020102020204" pitchFamily="34" charset="0"/>
            </a:endParaRPr>
          </a:p>
        </p:txBody>
      </p:sp>
      <p:grpSp>
        <p:nvGrpSpPr>
          <p:cNvPr id="7" name="Group 6"/>
          <p:cNvGrpSpPr/>
          <p:nvPr/>
        </p:nvGrpSpPr>
        <p:grpSpPr>
          <a:xfrm>
            <a:off x="9884439" y="-8757"/>
            <a:ext cx="2320440" cy="6888723"/>
            <a:chOff x="9884439" y="-8757"/>
            <a:chExt cx="2320440" cy="6888723"/>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2796947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4" y="476518"/>
            <a:ext cx="2207656" cy="707886"/>
          </a:xfrm>
          <a:prstGeom prst="rect">
            <a:avLst/>
          </a:prstGeom>
          <a:noFill/>
        </p:spPr>
        <p:txBody>
          <a:bodyPr wrap="none" rtlCol="0">
            <a:spAutoFit/>
          </a:bodyPr>
          <a:lstStyle/>
          <a:p>
            <a:r>
              <a:rPr lang="en-US" sz="4000" dirty="0" smtClean="0">
                <a:latin typeface="Arial Black" panose="020B0A04020102020204" pitchFamily="34" charset="0"/>
              </a:rPr>
              <a:t>THEME</a:t>
            </a:r>
            <a:endParaRPr lang="en-US" dirty="0">
              <a:latin typeface="Arial Black" panose="020B0A04020102020204" pitchFamily="34" charset="0"/>
            </a:endParaRPr>
          </a:p>
        </p:txBody>
      </p:sp>
      <p:sp>
        <p:nvSpPr>
          <p:cNvPr id="4" name="TextBox 3"/>
          <p:cNvSpPr txBox="1"/>
          <p:nvPr/>
        </p:nvSpPr>
        <p:spPr>
          <a:xfrm>
            <a:off x="528034" y="1587177"/>
            <a:ext cx="9202820" cy="4031873"/>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smtClean="0">
                <a:latin typeface="Arial Black" panose="020B0A04020102020204" pitchFamily="34" charset="0"/>
              </a:rPr>
              <a:t>Preparation</a:t>
            </a:r>
          </a:p>
          <a:p>
            <a:pPr lvl="1"/>
            <a:r>
              <a:rPr lang="en-NZ" sz="2400" i="1" dirty="0"/>
              <a:t>“Prepare the way of the Lord, </a:t>
            </a:r>
            <a:r>
              <a:rPr lang="en-NZ" sz="2400" i="1" dirty="0" smtClean="0"/>
              <a:t>make </a:t>
            </a:r>
            <a:r>
              <a:rPr lang="en-NZ" sz="2400" i="1" dirty="0"/>
              <a:t>his paths straight</a:t>
            </a:r>
            <a:r>
              <a:rPr lang="en-NZ" sz="2400" i="1" dirty="0" smtClean="0"/>
              <a:t>.”</a:t>
            </a:r>
          </a:p>
          <a:p>
            <a:pPr lvl="1" algn="r"/>
            <a:r>
              <a:rPr lang="en-NZ" sz="2400" i="1" dirty="0" smtClean="0"/>
              <a:t>(Isaiah 40.3 and Mark 1:3)</a:t>
            </a:r>
          </a:p>
          <a:p>
            <a:pPr lvl="1" algn="r"/>
            <a:endParaRPr lang="en-NZ" sz="2400" i="1" dirty="0"/>
          </a:p>
          <a:p>
            <a:pPr lvl="1"/>
            <a:r>
              <a:rPr lang="en-NZ" sz="2400" i="1" dirty="0" smtClean="0"/>
              <a:t>A highway to Jerusalem (think bulldozers and elephants)</a:t>
            </a:r>
          </a:p>
          <a:p>
            <a:pPr lvl="1"/>
            <a:endParaRPr lang="en-NZ" sz="2400" i="1" dirty="0"/>
          </a:p>
          <a:p>
            <a:pPr lvl="1"/>
            <a:r>
              <a:rPr lang="en-NZ" sz="2400" i="1" dirty="0" smtClean="0"/>
              <a:t>St Martin’s Lent (What’s the history? What’s the process?)</a:t>
            </a:r>
          </a:p>
          <a:p>
            <a:pPr lvl="1"/>
            <a:endParaRPr lang="en-NZ" sz="2400" i="1" dirty="0"/>
          </a:p>
          <a:p>
            <a:pPr lvl="1"/>
            <a:r>
              <a:rPr lang="en-NZ" sz="2400" i="1" dirty="0" smtClean="0"/>
              <a:t>A new beginning (new year’s resolution - literally)</a:t>
            </a:r>
            <a:endParaRPr lang="en-US" sz="2400" i="1" dirty="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2035674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317935" y="476518"/>
            <a:ext cx="2577950" cy="707886"/>
          </a:xfrm>
          <a:prstGeom prst="rect">
            <a:avLst/>
          </a:prstGeom>
          <a:noFill/>
        </p:spPr>
        <p:txBody>
          <a:bodyPr wrap="none" rtlCol="0">
            <a:spAutoFit/>
          </a:bodyPr>
          <a:lstStyle/>
          <a:p>
            <a:r>
              <a:rPr lang="en-US" sz="4000" dirty="0" smtClean="0">
                <a:latin typeface="Arial Black" panose="020B0A04020102020204" pitchFamily="34" charset="0"/>
              </a:rPr>
              <a:t>THEMES</a:t>
            </a:r>
            <a:endParaRPr lang="en-US" dirty="0">
              <a:latin typeface="Arial Black" panose="020B0A04020102020204" pitchFamily="34" charset="0"/>
            </a:endParaRPr>
          </a:p>
        </p:txBody>
      </p:sp>
      <p:sp>
        <p:nvSpPr>
          <p:cNvPr id="4" name="TextBox 3"/>
          <p:cNvSpPr txBox="1"/>
          <p:nvPr/>
        </p:nvSpPr>
        <p:spPr>
          <a:xfrm>
            <a:off x="317935" y="1370766"/>
            <a:ext cx="9290089" cy="5878532"/>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smtClean="0">
                <a:latin typeface="Arial Black" panose="020B0A04020102020204" pitchFamily="34" charset="0"/>
              </a:rPr>
              <a:t>Yearning</a:t>
            </a:r>
          </a:p>
          <a:p>
            <a:pPr lvl="1"/>
            <a:r>
              <a:rPr lang="en-NZ" sz="2400" i="1" dirty="0"/>
              <a:t>Give me one who yearns; … give me one far away in this desert, </a:t>
            </a:r>
            <a:br>
              <a:rPr lang="en-NZ" sz="2400" i="1" dirty="0"/>
            </a:br>
            <a:r>
              <a:rPr lang="en-NZ" sz="2400" i="1" dirty="0"/>
              <a:t>who is thirsty and sighs for the spring of the Eternal country. </a:t>
            </a:r>
            <a:br>
              <a:rPr lang="en-NZ" sz="2400" i="1" dirty="0"/>
            </a:br>
            <a:r>
              <a:rPr lang="en-NZ" sz="2400" i="1" dirty="0"/>
              <a:t>Give me that sort of man: he knows what I mean</a:t>
            </a:r>
            <a:r>
              <a:rPr lang="en-NZ" sz="2400" i="1" dirty="0" smtClean="0"/>
              <a:t>.</a:t>
            </a:r>
          </a:p>
          <a:p>
            <a:pPr lvl="1" algn="r"/>
            <a:r>
              <a:rPr lang="en-NZ" sz="2400" i="1" dirty="0" smtClean="0"/>
              <a:t>(Augustine of Hippo)</a:t>
            </a:r>
          </a:p>
          <a:p>
            <a:pPr lvl="1"/>
            <a:endParaRPr lang="en-NZ" sz="2400" i="1" dirty="0"/>
          </a:p>
          <a:p>
            <a:pPr lvl="1"/>
            <a:r>
              <a:rPr lang="en-NZ" sz="2400" i="1" dirty="0"/>
              <a:t>Advent trains us to ache again. Of all the seasons of the church year, Advent is the time to acknowledge, feel, and even embrace the joyful anguish of longing for Messiah’s birth and the world’s rebirth. So we sing our aching songs while we light candles and festoon the church with greenery. That is Advent longing, and we couldn’t imagine it any other way</a:t>
            </a:r>
            <a:r>
              <a:rPr lang="en-NZ" sz="2400" i="1" dirty="0" smtClean="0"/>
              <a:t>.</a:t>
            </a:r>
          </a:p>
          <a:p>
            <a:pPr lvl="1" algn="r"/>
            <a:r>
              <a:rPr lang="en-NZ" sz="2400" i="1" dirty="0" smtClean="0"/>
              <a:t>(Matthew Woodley)</a:t>
            </a:r>
            <a:endParaRPr lang="en-NZ" sz="2400" i="1" dirty="0"/>
          </a:p>
          <a:p>
            <a:pPr lvl="1"/>
            <a:endParaRPr lang="en-US" sz="2400" i="1" dirty="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48442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4" y="122575"/>
            <a:ext cx="2577950" cy="707886"/>
          </a:xfrm>
          <a:prstGeom prst="rect">
            <a:avLst/>
          </a:prstGeom>
          <a:noFill/>
        </p:spPr>
        <p:txBody>
          <a:bodyPr wrap="none" rtlCol="0">
            <a:spAutoFit/>
          </a:bodyPr>
          <a:lstStyle/>
          <a:p>
            <a:r>
              <a:rPr lang="en-US" sz="4000" dirty="0" smtClean="0">
                <a:latin typeface="Arial Black" panose="020B0A04020102020204" pitchFamily="34" charset="0"/>
              </a:rPr>
              <a:t>THEMES</a:t>
            </a:r>
            <a:endParaRPr lang="en-US" dirty="0">
              <a:latin typeface="Arial Black" panose="020B0A04020102020204" pitchFamily="34" charset="0"/>
            </a:endParaRPr>
          </a:p>
        </p:txBody>
      </p:sp>
      <p:sp>
        <p:nvSpPr>
          <p:cNvPr id="4" name="TextBox 3"/>
          <p:cNvSpPr txBox="1"/>
          <p:nvPr/>
        </p:nvSpPr>
        <p:spPr>
          <a:xfrm>
            <a:off x="528034" y="411415"/>
            <a:ext cx="9189172" cy="6524863"/>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smtClean="0">
                <a:latin typeface="Arial Black" panose="020B0A04020102020204" pitchFamily="34" charset="0"/>
              </a:rPr>
              <a:t>Hoping</a:t>
            </a:r>
          </a:p>
          <a:p>
            <a:pPr lvl="1"/>
            <a:r>
              <a:rPr lang="en-US" sz="2000" i="1" dirty="0"/>
              <a:t>A Living Hope</a:t>
            </a:r>
            <a:endParaRPr lang="en-US" sz="2000" dirty="0"/>
          </a:p>
          <a:p>
            <a:pPr lvl="1"/>
            <a:r>
              <a:rPr lang="en-US" sz="2000" baseline="30000" dirty="0"/>
              <a:t>﻿3﻿ </a:t>
            </a:r>
            <a:r>
              <a:rPr lang="en-US" sz="2000" dirty="0"/>
              <a:t>Blessed be the God and Father of our Lord Jesus Christ! By his great mercy he has given us a new birth into a living hope through the resurrection of Jesus Christ from the </a:t>
            </a:r>
            <a:r>
              <a:rPr lang="en-US" sz="2000" dirty="0" smtClean="0"/>
              <a:t>dead…</a:t>
            </a:r>
            <a:endParaRPr lang="en-NZ" sz="2000" dirty="0" smtClean="0"/>
          </a:p>
          <a:p>
            <a:pPr lvl="1" algn="r"/>
            <a:r>
              <a:rPr lang="en-NZ" sz="2000" dirty="0" smtClean="0"/>
              <a:t>1 Peter 1:3</a:t>
            </a:r>
            <a:endParaRPr lang="en-NZ" sz="2000" i="1" dirty="0"/>
          </a:p>
          <a:p>
            <a:pPr lvl="1"/>
            <a:endParaRPr lang="en-US" sz="2000" i="1" dirty="0" smtClean="0"/>
          </a:p>
          <a:p>
            <a:pPr lvl="1"/>
            <a:r>
              <a:rPr lang="en-US" sz="2000" i="1" dirty="0" smtClean="0"/>
              <a:t>Genie hope v Jesus hope (i.e. ‘lamp-rubbing’ v ‘confident expectation’)</a:t>
            </a:r>
          </a:p>
          <a:p>
            <a:pPr lvl="1"/>
            <a:endParaRPr lang="en-US" sz="2000" i="1" dirty="0" smtClean="0"/>
          </a:p>
          <a:p>
            <a:pPr lvl="1"/>
            <a:r>
              <a:rPr lang="en-US" sz="2000" i="1" dirty="0" smtClean="0"/>
              <a:t>Hope and salvation (</a:t>
            </a:r>
            <a:r>
              <a:rPr lang="en-NZ" sz="2000" i="1" dirty="0" smtClean="0"/>
              <a:t>Romans 5:1-5 (NRSV))</a:t>
            </a:r>
            <a:endParaRPr lang="en-US" sz="2000" i="1" dirty="0"/>
          </a:p>
          <a:p>
            <a:r>
              <a:rPr lang="en-NZ" i="1" dirty="0"/>
              <a:t/>
            </a:r>
            <a:br>
              <a:rPr lang="en-NZ" i="1" dirty="0"/>
            </a:br>
            <a:r>
              <a:rPr lang="en-NZ" i="1" dirty="0"/>
              <a:t>	</a:t>
            </a:r>
            <a:r>
              <a:rPr lang="en-NZ" i="1" baseline="30000" dirty="0" smtClean="0"/>
              <a:t>3 </a:t>
            </a:r>
            <a:r>
              <a:rPr lang="en-US" i="1" dirty="0" smtClean="0"/>
              <a:t>And not only that, but we also boast in our sufferings, knowing that suffering produces 	endurance, </a:t>
            </a:r>
            <a:r>
              <a:rPr lang="en-NZ" i="1" baseline="30000" dirty="0" smtClean="0"/>
              <a:t>4 </a:t>
            </a:r>
            <a:r>
              <a:rPr lang="en-US" i="1" dirty="0" smtClean="0"/>
              <a:t>and endurance produces character, and </a:t>
            </a:r>
            <a:r>
              <a:rPr lang="en-US" b="1" i="1" dirty="0" smtClean="0"/>
              <a:t>character produces hope</a:t>
            </a:r>
            <a:r>
              <a:rPr lang="en-US" i="1" dirty="0" smtClean="0"/>
              <a:t>, </a:t>
            </a:r>
            <a:r>
              <a:rPr lang="en-NZ" i="1" baseline="30000" dirty="0" smtClean="0"/>
              <a:t>5 </a:t>
            </a:r>
            <a:r>
              <a:rPr lang="en-US" b="1" i="1" dirty="0" smtClean="0"/>
              <a:t>and hope 	does not disappoint us, because God’s love has been poured into our hearts through the Holy 	Spirit that has been given to us.</a:t>
            </a:r>
            <a:endParaRPr lang="en-US" i="1" dirty="0"/>
          </a:p>
          <a:p>
            <a:pPr lvl="1"/>
            <a:endParaRPr lang="en-US" sz="2400" i="1" dirty="0" smtClean="0"/>
          </a:p>
          <a:p>
            <a:pPr lvl="1"/>
            <a:r>
              <a:rPr lang="en-NZ" sz="2000" dirty="0"/>
              <a:t>“Christianity has always been the hope of God through Jesus played out in the lives of real people living in real circumstances</a:t>
            </a:r>
            <a:r>
              <a:rPr lang="en-NZ" sz="2000" dirty="0" smtClean="0"/>
              <a:t>.”</a:t>
            </a:r>
          </a:p>
          <a:p>
            <a:pPr lvl="1" algn="r"/>
            <a:r>
              <a:rPr lang="en-NZ" sz="2000" i="1" dirty="0" smtClean="0"/>
              <a:t>(Doug </a:t>
            </a:r>
            <a:r>
              <a:rPr lang="en-NZ" sz="2000" i="1" dirty="0" err="1" smtClean="0"/>
              <a:t>Pagitt</a:t>
            </a:r>
            <a:r>
              <a:rPr lang="en-NZ" sz="2000" i="1" dirty="0" smtClean="0"/>
              <a:t>)</a:t>
            </a:r>
            <a:endParaRPr lang="en-US" sz="2000" i="1" dirty="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397253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4" y="122575"/>
            <a:ext cx="2577950" cy="707886"/>
          </a:xfrm>
          <a:prstGeom prst="rect">
            <a:avLst/>
          </a:prstGeom>
          <a:noFill/>
        </p:spPr>
        <p:txBody>
          <a:bodyPr wrap="none" rtlCol="0">
            <a:spAutoFit/>
          </a:bodyPr>
          <a:lstStyle/>
          <a:p>
            <a:r>
              <a:rPr lang="en-US" sz="4000" dirty="0" smtClean="0">
                <a:latin typeface="Arial Black" panose="020B0A04020102020204" pitchFamily="34" charset="0"/>
              </a:rPr>
              <a:t>THEMES</a:t>
            </a:r>
            <a:endParaRPr lang="en-US" dirty="0">
              <a:latin typeface="Arial Black" panose="020B0A04020102020204" pitchFamily="34" charset="0"/>
            </a:endParaRPr>
          </a:p>
        </p:txBody>
      </p:sp>
      <p:sp>
        <p:nvSpPr>
          <p:cNvPr id="4" name="TextBox 3"/>
          <p:cNvSpPr txBox="1"/>
          <p:nvPr/>
        </p:nvSpPr>
        <p:spPr>
          <a:xfrm>
            <a:off x="528034" y="534247"/>
            <a:ext cx="9942490" cy="4278094"/>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smtClean="0">
                <a:latin typeface="Arial Black" panose="020B0A04020102020204" pitchFamily="34" charset="0"/>
              </a:rPr>
              <a:t>Expectation – Incarnation</a:t>
            </a:r>
          </a:p>
          <a:p>
            <a:pPr>
              <a:lnSpc>
                <a:spcPct val="200000"/>
              </a:lnSpc>
            </a:pPr>
            <a:r>
              <a:rPr lang="en-US" sz="3200" dirty="0"/>
              <a:t>	</a:t>
            </a:r>
            <a:r>
              <a:rPr lang="en-US" sz="2400" dirty="0" smtClean="0"/>
              <a:t>What are you expecting?</a:t>
            </a:r>
          </a:p>
          <a:p>
            <a:pPr>
              <a:lnSpc>
                <a:spcPct val="200000"/>
              </a:lnSpc>
            </a:pPr>
            <a:r>
              <a:rPr lang="en-US" sz="2400" dirty="0"/>
              <a:t>	</a:t>
            </a:r>
            <a:r>
              <a:rPr lang="en-US" sz="2400" dirty="0" smtClean="0"/>
              <a:t>What is the incarnation?</a:t>
            </a:r>
          </a:p>
          <a:p>
            <a:pPr>
              <a:lnSpc>
                <a:spcPct val="200000"/>
              </a:lnSpc>
            </a:pPr>
            <a:r>
              <a:rPr lang="en-US" sz="2400" dirty="0"/>
              <a:t>	</a:t>
            </a:r>
            <a:r>
              <a:rPr lang="en-US" sz="2400" dirty="0" smtClean="0"/>
              <a:t>What are the circumstances of the incarnation? </a:t>
            </a:r>
          </a:p>
          <a:p>
            <a:pPr>
              <a:lnSpc>
                <a:spcPct val="200000"/>
              </a:lnSpc>
            </a:pPr>
            <a:r>
              <a:rPr lang="en-US" sz="2400" dirty="0"/>
              <a:t>	</a:t>
            </a:r>
            <a:r>
              <a:rPr lang="en-US" sz="2400" dirty="0" smtClean="0"/>
              <a:t>What does it mean for us?</a:t>
            </a:r>
            <a:endParaRPr lang="en-US" sz="2800" dirty="0" smtClean="0"/>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426994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455052" y="297113"/>
            <a:ext cx="10084159" cy="707886"/>
          </a:xfrm>
          <a:prstGeom prst="rect">
            <a:avLst/>
          </a:prstGeom>
          <a:noFill/>
        </p:spPr>
        <p:txBody>
          <a:bodyPr wrap="square" rtlCol="0">
            <a:spAutoFit/>
          </a:bodyPr>
          <a:lstStyle/>
          <a:p>
            <a:r>
              <a:rPr lang="en-US" sz="4000" dirty="0" smtClean="0">
                <a:latin typeface="Arial Black" panose="020B0A04020102020204" pitchFamily="34" charset="0"/>
              </a:rPr>
              <a:t>ACTIVITIES</a:t>
            </a:r>
            <a:endParaRPr lang="en-US" dirty="0">
              <a:latin typeface="Arial Black" panose="020B0A04020102020204" pitchFamily="34" charset="0"/>
            </a:endParaRPr>
          </a:p>
        </p:txBody>
      </p:sp>
      <p:sp>
        <p:nvSpPr>
          <p:cNvPr id="4" name="TextBox 3"/>
          <p:cNvSpPr txBox="1"/>
          <p:nvPr/>
        </p:nvSpPr>
        <p:spPr>
          <a:xfrm>
            <a:off x="110848" y="1004999"/>
            <a:ext cx="9357174" cy="5632311"/>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NZ" sz="2400" i="1" dirty="0" smtClean="0"/>
              <a:t>	Old School: Bible Study Group (Use the Lectionary)</a:t>
            </a:r>
          </a:p>
          <a:p>
            <a:pPr marL="800100" lvl="1" indent="-342900">
              <a:lnSpc>
                <a:spcPct val="150000"/>
              </a:lnSpc>
              <a:buFont typeface="Arial" panose="020B0604020202020204" pitchFamily="34" charset="0"/>
              <a:buChar char="•"/>
            </a:pPr>
            <a:r>
              <a:rPr lang="en-NZ" sz="2400" i="1" dirty="0"/>
              <a:t>	</a:t>
            </a:r>
            <a:r>
              <a:rPr lang="en-NZ" sz="2400" i="1" dirty="0" smtClean="0"/>
              <a:t>Angle: Social Justice (What does Advent do to Social Justice?)</a:t>
            </a:r>
          </a:p>
          <a:p>
            <a:pPr marL="800100" lvl="1" indent="-342900">
              <a:lnSpc>
                <a:spcPct val="150000"/>
              </a:lnSpc>
              <a:buFont typeface="Arial" panose="020B0604020202020204" pitchFamily="34" charset="0"/>
              <a:buChar char="•"/>
            </a:pPr>
            <a:r>
              <a:rPr lang="en-NZ" sz="2400" i="1" dirty="0" smtClean="0"/>
              <a:t>	</a:t>
            </a:r>
            <a:r>
              <a:rPr lang="en-NZ" sz="2400" i="1" dirty="0" err="1" smtClean="0"/>
              <a:t>Lectio</a:t>
            </a:r>
            <a:r>
              <a:rPr lang="en-NZ" sz="2400" i="1" dirty="0" smtClean="0"/>
              <a:t> Divina</a:t>
            </a:r>
            <a:r>
              <a:rPr lang="en-NZ" sz="2400" i="1" dirty="0"/>
              <a:t>	</a:t>
            </a:r>
            <a:endParaRPr lang="en-NZ" sz="2400" i="1" dirty="0" smtClean="0"/>
          </a:p>
          <a:p>
            <a:pPr marL="800100" lvl="1" indent="-342900">
              <a:lnSpc>
                <a:spcPct val="150000"/>
              </a:lnSpc>
              <a:buFont typeface="Arial" panose="020B0604020202020204" pitchFamily="34" charset="0"/>
              <a:buChar char="•"/>
            </a:pPr>
            <a:r>
              <a:rPr lang="en-NZ" sz="2400" i="1" dirty="0"/>
              <a:t>	</a:t>
            </a:r>
            <a:r>
              <a:rPr lang="en-NZ" sz="2400" i="1" dirty="0" err="1" smtClean="0"/>
              <a:t>Ignatian</a:t>
            </a:r>
            <a:r>
              <a:rPr lang="en-NZ" sz="2400" i="1" dirty="0" smtClean="0"/>
              <a:t> Meditation</a:t>
            </a:r>
          </a:p>
          <a:p>
            <a:pPr marL="800100" lvl="1" indent="-342900">
              <a:lnSpc>
                <a:spcPct val="150000"/>
              </a:lnSpc>
              <a:buFont typeface="Arial" panose="020B0604020202020204" pitchFamily="34" charset="0"/>
              <a:buChar char="•"/>
            </a:pPr>
            <a:r>
              <a:rPr lang="en-NZ" sz="2400" i="1" dirty="0"/>
              <a:t>	</a:t>
            </a:r>
            <a:r>
              <a:rPr lang="en-NZ" sz="2400" i="1" dirty="0" smtClean="0"/>
              <a:t>Create a Jesse Tree (add one thing each week)</a:t>
            </a:r>
          </a:p>
          <a:p>
            <a:pPr marL="800100" lvl="1" indent="-342900">
              <a:lnSpc>
                <a:spcPct val="150000"/>
              </a:lnSpc>
              <a:buFont typeface="Arial" panose="020B0604020202020204" pitchFamily="34" charset="0"/>
              <a:buChar char="•"/>
            </a:pPr>
            <a:r>
              <a:rPr lang="en-NZ" sz="2400" i="1" dirty="0"/>
              <a:t>	</a:t>
            </a:r>
            <a:r>
              <a:rPr lang="en-NZ" sz="2400" i="1" dirty="0" smtClean="0"/>
              <a:t>Advent Wreath (love, hope, joy, peace)</a:t>
            </a:r>
          </a:p>
          <a:p>
            <a:pPr marL="800100" lvl="1" indent="-342900">
              <a:lnSpc>
                <a:spcPct val="150000"/>
              </a:lnSpc>
              <a:buFont typeface="Arial" panose="020B0604020202020204" pitchFamily="34" charset="0"/>
              <a:buChar char="•"/>
            </a:pPr>
            <a:r>
              <a:rPr lang="en-NZ" sz="2400" i="1" dirty="0"/>
              <a:t>	</a:t>
            </a:r>
            <a:r>
              <a:rPr lang="en-NZ" sz="2400" i="1" dirty="0" smtClean="0"/>
              <a:t>Exhibition</a:t>
            </a:r>
          </a:p>
          <a:p>
            <a:pPr marL="800100" lvl="1" indent="-342900">
              <a:lnSpc>
                <a:spcPct val="150000"/>
              </a:lnSpc>
              <a:buFont typeface="Arial" panose="020B0604020202020204" pitchFamily="34" charset="0"/>
              <a:buChar char="•"/>
            </a:pPr>
            <a:r>
              <a:rPr lang="en-NZ" sz="2400" i="1" dirty="0"/>
              <a:t>	</a:t>
            </a:r>
            <a:r>
              <a:rPr lang="en-NZ" sz="2400" i="1" dirty="0" smtClean="0"/>
              <a:t>Congregation writes/illustrates/submits photos to an Advent study</a:t>
            </a:r>
          </a:p>
          <a:p>
            <a:pPr marL="800100" lvl="1" indent="-342900">
              <a:lnSpc>
                <a:spcPct val="150000"/>
              </a:lnSpc>
              <a:buFont typeface="Arial" panose="020B0604020202020204" pitchFamily="34" charset="0"/>
              <a:buChar char="•"/>
            </a:pPr>
            <a:r>
              <a:rPr lang="en-NZ" sz="2400" i="1" dirty="0"/>
              <a:t>	</a:t>
            </a:r>
            <a:r>
              <a:rPr lang="en-NZ" sz="2400" i="1" dirty="0" smtClean="0"/>
              <a:t>Preparation for a Christmas day community meal</a:t>
            </a:r>
          </a:p>
          <a:p>
            <a:pPr marL="800100" lvl="1" indent="-342900">
              <a:lnSpc>
                <a:spcPct val="150000"/>
              </a:lnSpc>
              <a:buFont typeface="Arial" panose="020B0604020202020204" pitchFamily="34" charset="0"/>
              <a:buChar char="•"/>
            </a:pPr>
            <a:r>
              <a:rPr lang="en-NZ" sz="2400" i="1" dirty="0"/>
              <a:t>	</a:t>
            </a:r>
            <a:r>
              <a:rPr lang="en-NZ" sz="2400" i="1" dirty="0" smtClean="0"/>
              <a:t>Study Group that prepares a play for Christmas Day</a:t>
            </a:r>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416263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sp>
        <p:nvSpPr>
          <p:cNvPr id="3" name="TextBox 2"/>
          <p:cNvSpPr txBox="1"/>
          <p:nvPr/>
        </p:nvSpPr>
        <p:spPr>
          <a:xfrm>
            <a:off x="528034" y="476518"/>
            <a:ext cx="3709990" cy="707886"/>
          </a:xfrm>
          <a:prstGeom prst="rect">
            <a:avLst/>
          </a:prstGeom>
          <a:noFill/>
        </p:spPr>
        <p:txBody>
          <a:bodyPr wrap="none" rtlCol="0">
            <a:spAutoFit/>
          </a:bodyPr>
          <a:lstStyle/>
          <a:p>
            <a:r>
              <a:rPr lang="en-US" sz="4000" dirty="0" smtClean="0">
                <a:latin typeface="Arial Black" panose="020B0A04020102020204" pitchFamily="34" charset="0"/>
              </a:rPr>
              <a:t>RESOURCES</a:t>
            </a:r>
            <a:endParaRPr lang="en-US" dirty="0">
              <a:latin typeface="Arial Black" panose="020B0A04020102020204" pitchFamily="34" charset="0"/>
            </a:endParaRPr>
          </a:p>
        </p:txBody>
      </p:sp>
      <p:sp>
        <p:nvSpPr>
          <p:cNvPr id="4" name="TextBox 3"/>
          <p:cNvSpPr txBox="1"/>
          <p:nvPr/>
        </p:nvSpPr>
        <p:spPr>
          <a:xfrm>
            <a:off x="618186" y="1532586"/>
            <a:ext cx="9942490" cy="3785652"/>
          </a:xfrm>
          <a:prstGeom prst="rect">
            <a:avLst/>
          </a:prstGeom>
          <a:noFill/>
        </p:spPr>
        <p:txBody>
          <a:bodyPr wrap="square" rtlCol="0">
            <a:spAutoFit/>
          </a:bodyPr>
          <a:lstStyle/>
          <a:p>
            <a:pPr lvl="1"/>
            <a:r>
              <a:rPr lang="en-NZ" sz="2400" i="1" dirty="0" smtClean="0"/>
              <a:t>Movies</a:t>
            </a:r>
          </a:p>
          <a:p>
            <a:pPr lvl="1"/>
            <a:r>
              <a:rPr lang="en-NZ" sz="2400" i="1" dirty="0"/>
              <a:t>	</a:t>
            </a:r>
            <a:r>
              <a:rPr lang="en-NZ" sz="2400" dirty="0" smtClean="0"/>
              <a:t>Babette’s Feast </a:t>
            </a:r>
            <a:r>
              <a:rPr lang="en-NZ" sz="2400" i="1" dirty="0" smtClean="0"/>
              <a:t>(preparation)</a:t>
            </a:r>
            <a:endParaRPr lang="en-NZ" sz="2400" dirty="0" smtClean="0"/>
          </a:p>
          <a:p>
            <a:pPr lvl="1"/>
            <a:r>
              <a:rPr lang="en-NZ" sz="2400" i="1" dirty="0"/>
              <a:t>	</a:t>
            </a:r>
            <a:r>
              <a:rPr lang="en-NZ" sz="2400" i="1" dirty="0" err="1" smtClean="0"/>
              <a:t>Chocolat</a:t>
            </a:r>
            <a:r>
              <a:rPr lang="en-NZ" sz="2400" i="1" dirty="0" smtClean="0"/>
              <a:t> (preparation)</a:t>
            </a:r>
          </a:p>
          <a:p>
            <a:pPr lvl="1"/>
            <a:r>
              <a:rPr lang="en-NZ" sz="2400" i="1" dirty="0"/>
              <a:t>	</a:t>
            </a:r>
            <a:r>
              <a:rPr lang="en-NZ" sz="2400" i="1" dirty="0" err="1" smtClean="0"/>
              <a:t>Joyeux</a:t>
            </a:r>
            <a:r>
              <a:rPr lang="en-NZ" sz="2400" i="1" dirty="0" smtClean="0"/>
              <a:t> Noel (incarnation?)</a:t>
            </a:r>
          </a:p>
          <a:p>
            <a:pPr lvl="1"/>
            <a:r>
              <a:rPr lang="en-NZ" sz="2400" i="1" dirty="0"/>
              <a:t>	</a:t>
            </a:r>
            <a:r>
              <a:rPr lang="en-NZ" sz="2400" i="1" dirty="0" smtClean="0"/>
              <a:t>Big Night (preparation)</a:t>
            </a:r>
          </a:p>
          <a:p>
            <a:pPr lvl="1"/>
            <a:r>
              <a:rPr lang="en-NZ" sz="2400" i="1" dirty="0"/>
              <a:t>	</a:t>
            </a:r>
            <a:r>
              <a:rPr lang="en-NZ" sz="2400" i="1" dirty="0" smtClean="0"/>
              <a:t>Hugo (recovering hope)</a:t>
            </a:r>
          </a:p>
          <a:p>
            <a:pPr lvl="1"/>
            <a:r>
              <a:rPr lang="en-NZ" sz="2400" i="1" dirty="0"/>
              <a:t>	</a:t>
            </a:r>
            <a:r>
              <a:rPr lang="en-NZ" sz="2400" i="1" dirty="0" smtClean="0"/>
              <a:t>Truman Show (awakening to reality)</a:t>
            </a:r>
          </a:p>
          <a:p>
            <a:pPr lvl="1"/>
            <a:r>
              <a:rPr lang="en-NZ" sz="2400" i="1" dirty="0"/>
              <a:t>	</a:t>
            </a:r>
            <a:r>
              <a:rPr lang="en-NZ" sz="2400" i="1" dirty="0" smtClean="0"/>
              <a:t>Children of Men (hope)</a:t>
            </a:r>
          </a:p>
          <a:p>
            <a:pPr lvl="1"/>
            <a:r>
              <a:rPr lang="en-NZ" sz="2400" i="1" dirty="0"/>
              <a:t>	</a:t>
            </a:r>
            <a:r>
              <a:rPr lang="en-NZ" sz="2400" i="1" dirty="0" smtClean="0"/>
              <a:t>The Nativity Story</a:t>
            </a:r>
          </a:p>
          <a:p>
            <a:pPr lvl="1"/>
            <a:r>
              <a:rPr lang="en-NZ" sz="2400" i="1" dirty="0"/>
              <a:t>	</a:t>
            </a:r>
            <a:r>
              <a:rPr lang="en-NZ" sz="2400" i="1" dirty="0" smtClean="0"/>
              <a:t>Love Actually</a:t>
            </a:r>
          </a:p>
        </p:txBody>
      </p:sp>
      <p:grpSp>
        <p:nvGrpSpPr>
          <p:cNvPr id="5" name="Group 4"/>
          <p:cNvGrpSpPr/>
          <p:nvPr/>
        </p:nvGrpSpPr>
        <p:grpSpPr>
          <a:xfrm>
            <a:off x="9884439" y="-8757"/>
            <a:ext cx="2320440" cy="6888723"/>
            <a:chOff x="9884439" y="-8757"/>
            <a:chExt cx="2320440" cy="6888723"/>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1987" t="376" b="844"/>
            <a:stretch/>
          </p:blipFill>
          <p:spPr>
            <a:xfrm>
              <a:off x="11372045" y="0"/>
              <a:ext cx="832834" cy="68799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810" r="55749"/>
            <a:stretch/>
          </p:blipFill>
          <p:spPr>
            <a:xfrm>
              <a:off x="9884439" y="-8757"/>
              <a:ext cx="1487606" cy="6888723"/>
            </a:xfrm>
            <a:prstGeom prst="rect">
              <a:avLst/>
            </a:prstGeom>
          </p:spPr>
        </p:pic>
      </p:grpSp>
    </p:spTree>
    <p:extLst>
      <p:ext uri="{BB962C8B-B14F-4D97-AF65-F5344CB8AC3E}">
        <p14:creationId xmlns:p14="http://schemas.microsoft.com/office/powerpoint/2010/main" val="4222624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541</Words>
  <Application>Microsoft Office PowerPoint</Application>
  <PresentationFormat>Widescreen</PresentationFormat>
  <Paragraphs>161</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dc:creator>
  <cp:lastModifiedBy>stephen</cp:lastModifiedBy>
  <cp:revision>19</cp:revision>
  <dcterms:created xsi:type="dcterms:W3CDTF">2016-10-18T00:56:25Z</dcterms:created>
  <dcterms:modified xsi:type="dcterms:W3CDTF">2016-10-20T19:57:49Z</dcterms:modified>
</cp:coreProperties>
</file>